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84" r:id="rId6"/>
    <p:sldId id="261" r:id="rId7"/>
    <p:sldId id="283" r:id="rId8"/>
    <p:sldId id="285" r:id="rId9"/>
    <p:sldId id="263" r:id="rId10"/>
    <p:sldId id="264" r:id="rId11"/>
    <p:sldId id="265" r:id="rId12"/>
    <p:sldId id="289" r:id="rId13"/>
    <p:sldId id="266" r:id="rId14"/>
    <p:sldId id="267" r:id="rId15"/>
    <p:sldId id="290" r:id="rId16"/>
    <p:sldId id="286" r:id="rId17"/>
    <p:sldId id="287" r:id="rId18"/>
    <p:sldId id="291" r:id="rId19"/>
    <p:sldId id="288" r:id="rId20"/>
    <p:sldId id="272" r:id="rId21"/>
    <p:sldId id="292" r:id="rId22"/>
    <p:sldId id="293" r:id="rId23"/>
    <p:sldId id="274" r:id="rId24"/>
    <p:sldId id="275" r:id="rId25"/>
    <p:sldId id="276" r:id="rId26"/>
    <p:sldId id="277" r:id="rId27"/>
    <p:sldId id="279" r:id="rId28"/>
    <p:sldId id="294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15" autoAdjust="0"/>
  </p:normalViewPr>
  <p:slideViewPr>
    <p:cSldViewPr>
      <p:cViewPr>
        <p:scale>
          <a:sx n="48" d="100"/>
          <a:sy n="48" d="100"/>
        </p:scale>
        <p:origin x="-1980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o-pc\KIKOP%20FIELD%20TEAM%20Dropbox\KIKOP%20M&amp;E\Census\Census_Iranda\Analysis\Iranda.Census.AnalysisJUNE20201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o-pc\AppData\Roaming\Microsoft\Excel\Mortality%20register%20data%20Iranda%20(version%201).xlsb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o-pc\KIKOP%20FIELD%20TEAM%20Dropbox\KIKOP%20M&amp;E\Mortality%20Data\Mortality%20register%20data%20Iranda%20JUNE%2020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o-pc\AppData\Roaming\Microsoft\Excel\Mortality%20register%20data%20Iranda%20(version%201).xlsb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o-pc\KIKOP%20FIELD%20TEAM%20Dropbox\KIKOP%20M&amp;E\Mortality%20Data\Mortality%20register%20data%20Iranda%20JUNE%202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fault%20User.Curamericas-PC\Dropbox%20(Curamericas%20Global)\Curamericas%20Global%20Team%20Folder\Technical%20Prog\Kenya\KENYA%202016_2020\REGISTERS\Mortality%20register%20data%20entered%2008.29.18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o-pc\KIKOP%20FIELD%20TEAM%20Dropbox\KIKOP%20M&amp;E\Mortality%20Data\Mortality%20register%20data%20Iranda%20JUNE%202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o-pc\KIKOP%20FIELD%20TEAM%20Dropbox\KIKOP%20M&amp;E\Mortality%20Data\Mortality%20register%20data%20Iranda%20JUNE%2020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SER\KIKOP%20FIELD%20TEAM%20Dropbox\KIKOP%20M&amp;E\Census\Census_Iranda\Analysis\Iranda.MatongoCensus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USER\KIKOP%20FIELD%20TEAM%20Dropbox\KIKOP%20M&amp;E\Census\Census_Iranda\Analysis\Iranda.MatongoCensus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USER\KIKOP%20FIELD%20TEAM%20Dropbox\KIKOP%20M&amp;E\Census\Census_Iranda\Analysis\Iranda.MatongoCensu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o-pc\KIKOP%20FIELD%20TEAM%20Dropbox\KIKOP%20M&amp;E\Mortality%20Data\Mortality%20register%20data%20Iranda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USER\KIKOP%20FIELD%20TEAM%20Dropbox\KIKOP%20M&amp;E\Census\Census_Iranda\Analysis\Iranda.MatongoCensus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USER\KIKOP%20FIELD%20TEAM%20Dropbox\KIKOP%20M&amp;E\Census\Census_Iranda\Analysis\Iranda.MatongoCensu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o-pc\KIKOP%20FIELD%20TEAM%20Dropbox\KIKOP%20M&amp;E\Mortality%20Data\Mortality%20register%20data%20Irand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o-pc\KIKOP%20FIELD%20TEAM%20Dropbox\KIKOP%20M&amp;E\Mortality%20Data\Mortality%20register%20data%20Iranda%20JUNE%20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o-pc\KIKOP%20FIELD%20TEAM%20Dropbox\KIKOP%20M&amp;E\Mortality%20Data\Mortality%20register%20data%20Iranda%20JUNE%20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o-pc\KIKOP%20FIELD%20TEAM%20Dropbox\KIKOP%20M&amp;E\Census\Census_Iranda\Analysis\Iranda.MatongoCensu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o-pc\KIKOP%20FIELD%20TEAM%20Dropbox\KIKOP%20M&amp;E\Mortality%20Data\Mortality%20register%20data%20Iranda%20JUNE%20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vo-pc\KIKOP%20FIELD%20TEAM%20Dropbox\KIKOP%20M&amp;E\Mortality%20Data\Mortality%20register%20data%20Iranda%20JUNE%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Population Pyramid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/>
              <a:t>Iranda</a:t>
            </a:r>
            <a:endParaRPr lang="en-US" sz="12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341599566072818E-2"/>
          <c:y val="9.9664092845448443E-2"/>
          <c:w val="0.93645701166371753"/>
          <c:h val="0.776532666314876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Catchment!$B$70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Catchment!$A$71:$A$84</c:f>
              <c:strCache>
                <c:ptCount val="14"/>
                <c:pt idx="0">
                  <c:v>U5</c:v>
                </c:pt>
                <c:pt idx="1">
                  <c:v>5-9 yrs</c:v>
                </c:pt>
                <c:pt idx="2">
                  <c:v>10-14 yrs</c:v>
                </c:pt>
                <c:pt idx="3">
                  <c:v>15-19 yrs</c:v>
                </c:pt>
                <c:pt idx="4">
                  <c:v>20-24 yrs</c:v>
                </c:pt>
                <c:pt idx="5">
                  <c:v>25-30 yrs</c:v>
                </c:pt>
                <c:pt idx="6">
                  <c:v>30-35 yrs</c:v>
                </c:pt>
                <c:pt idx="7">
                  <c:v>36-40 yrs</c:v>
                </c:pt>
                <c:pt idx="8">
                  <c:v>40-45 yrs</c:v>
                </c:pt>
                <c:pt idx="9">
                  <c:v>45-50 yrs</c:v>
                </c:pt>
                <c:pt idx="10">
                  <c:v>50-55 yrs</c:v>
                </c:pt>
                <c:pt idx="11">
                  <c:v>55-60 yrs</c:v>
                </c:pt>
                <c:pt idx="12">
                  <c:v>60-65 yrs</c:v>
                </c:pt>
                <c:pt idx="13">
                  <c:v>65+</c:v>
                </c:pt>
              </c:strCache>
            </c:strRef>
          </c:cat>
          <c:val>
            <c:numRef>
              <c:f>Catchment!$B$71:$B$84</c:f>
              <c:numCache>
                <c:formatCode>General</c:formatCode>
                <c:ptCount val="14"/>
                <c:pt idx="0">
                  <c:v>778</c:v>
                </c:pt>
                <c:pt idx="1">
                  <c:v>935</c:v>
                </c:pt>
                <c:pt idx="2">
                  <c:v>1058</c:v>
                </c:pt>
                <c:pt idx="3">
                  <c:v>818</c:v>
                </c:pt>
                <c:pt idx="4">
                  <c:v>618</c:v>
                </c:pt>
                <c:pt idx="5">
                  <c:v>485</c:v>
                </c:pt>
                <c:pt idx="6">
                  <c:v>507</c:v>
                </c:pt>
                <c:pt idx="7">
                  <c:v>415</c:v>
                </c:pt>
                <c:pt idx="8">
                  <c:v>380</c:v>
                </c:pt>
                <c:pt idx="9">
                  <c:v>299</c:v>
                </c:pt>
                <c:pt idx="10">
                  <c:v>190</c:v>
                </c:pt>
                <c:pt idx="11">
                  <c:v>248</c:v>
                </c:pt>
                <c:pt idx="12">
                  <c:v>167</c:v>
                </c:pt>
                <c:pt idx="13">
                  <c:v>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DE-4F00-BA9D-ED49AA9D8B87}"/>
            </c:ext>
          </c:extLst>
        </c:ser>
        <c:ser>
          <c:idx val="2"/>
          <c:order val="1"/>
          <c:tx>
            <c:strRef>
              <c:f>Catchment!$D$70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1.17319227928627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DE-4F00-BA9D-ED49AA9D8B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3.9204144246171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2DE-4F00-BA9D-ED49AA9D8B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Catchment!$A$71:$A$84</c:f>
              <c:strCache>
                <c:ptCount val="14"/>
                <c:pt idx="0">
                  <c:v>U5</c:v>
                </c:pt>
                <c:pt idx="1">
                  <c:v>5-9 yrs</c:v>
                </c:pt>
                <c:pt idx="2">
                  <c:v>10-14 yrs</c:v>
                </c:pt>
                <c:pt idx="3">
                  <c:v>15-19 yrs</c:v>
                </c:pt>
                <c:pt idx="4">
                  <c:v>20-24 yrs</c:v>
                </c:pt>
                <c:pt idx="5">
                  <c:v>25-30 yrs</c:v>
                </c:pt>
                <c:pt idx="6">
                  <c:v>30-35 yrs</c:v>
                </c:pt>
                <c:pt idx="7">
                  <c:v>36-40 yrs</c:v>
                </c:pt>
                <c:pt idx="8">
                  <c:v>40-45 yrs</c:v>
                </c:pt>
                <c:pt idx="9">
                  <c:v>45-50 yrs</c:v>
                </c:pt>
                <c:pt idx="10">
                  <c:v>50-55 yrs</c:v>
                </c:pt>
                <c:pt idx="11">
                  <c:v>55-60 yrs</c:v>
                </c:pt>
                <c:pt idx="12">
                  <c:v>60-65 yrs</c:v>
                </c:pt>
                <c:pt idx="13">
                  <c:v>65+</c:v>
                </c:pt>
              </c:strCache>
            </c:strRef>
          </c:cat>
          <c:val>
            <c:numRef>
              <c:f>Catchment!$D$71:$D$84</c:f>
              <c:numCache>
                <c:formatCode>General</c:formatCode>
                <c:ptCount val="14"/>
                <c:pt idx="0">
                  <c:v>-756</c:v>
                </c:pt>
                <c:pt idx="1">
                  <c:v>-856</c:v>
                </c:pt>
                <c:pt idx="2">
                  <c:v>-1032</c:v>
                </c:pt>
                <c:pt idx="3">
                  <c:v>-915</c:v>
                </c:pt>
                <c:pt idx="4">
                  <c:v>-641</c:v>
                </c:pt>
                <c:pt idx="5">
                  <c:v>-546</c:v>
                </c:pt>
                <c:pt idx="6">
                  <c:v>-551</c:v>
                </c:pt>
                <c:pt idx="7">
                  <c:v>-380</c:v>
                </c:pt>
                <c:pt idx="8">
                  <c:v>-304</c:v>
                </c:pt>
                <c:pt idx="9">
                  <c:v>-310</c:v>
                </c:pt>
                <c:pt idx="10">
                  <c:v>-214</c:v>
                </c:pt>
                <c:pt idx="11">
                  <c:v>-266</c:v>
                </c:pt>
                <c:pt idx="12">
                  <c:v>-194</c:v>
                </c:pt>
                <c:pt idx="13">
                  <c:v>-317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2DE-4F00-BA9D-ED49AA9D8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71659904"/>
        <c:axId val="7166144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Catchment!$C$70</c15:sqref>
                        </c15:formulaRef>
                      </c:ext>
                    </c:extLst>
                    <c:strCache>
                      <c:ptCount val="1"/>
                      <c:pt idx="0">
                        <c:v>F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Catchment!$A$71:$A$84</c15:sqref>
                        </c15:formulaRef>
                      </c:ext>
                    </c:extLst>
                    <c:strCache>
                      <c:ptCount val="14"/>
                      <c:pt idx="0">
                        <c:v>U5</c:v>
                      </c:pt>
                      <c:pt idx="1">
                        <c:v>5-9 yrs</c:v>
                      </c:pt>
                      <c:pt idx="2">
                        <c:v>10-14 yrs</c:v>
                      </c:pt>
                      <c:pt idx="3">
                        <c:v>15-19 yrs</c:v>
                      </c:pt>
                      <c:pt idx="4">
                        <c:v>20-24 yrs</c:v>
                      </c:pt>
                      <c:pt idx="5">
                        <c:v>25-30 yrs</c:v>
                      </c:pt>
                      <c:pt idx="6">
                        <c:v>30-35 yrs</c:v>
                      </c:pt>
                      <c:pt idx="7">
                        <c:v>36-40 yrs</c:v>
                      </c:pt>
                      <c:pt idx="8">
                        <c:v>40-45 yrs</c:v>
                      </c:pt>
                      <c:pt idx="9">
                        <c:v>45-50 yrs</c:v>
                      </c:pt>
                      <c:pt idx="10">
                        <c:v>50-55 yrs</c:v>
                      </c:pt>
                      <c:pt idx="11">
                        <c:v>55-60 yrs</c:v>
                      </c:pt>
                      <c:pt idx="12">
                        <c:v>60-65 yrs</c:v>
                      </c:pt>
                      <c:pt idx="13">
                        <c:v>65+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Catchment!$C$71:$C$84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756</c:v>
                      </c:pt>
                      <c:pt idx="1">
                        <c:v>856</c:v>
                      </c:pt>
                      <c:pt idx="2">
                        <c:v>1032</c:v>
                      </c:pt>
                      <c:pt idx="3">
                        <c:v>915</c:v>
                      </c:pt>
                      <c:pt idx="4">
                        <c:v>641</c:v>
                      </c:pt>
                      <c:pt idx="5">
                        <c:v>546</c:v>
                      </c:pt>
                      <c:pt idx="6">
                        <c:v>551</c:v>
                      </c:pt>
                      <c:pt idx="7">
                        <c:v>380</c:v>
                      </c:pt>
                      <c:pt idx="8">
                        <c:v>304</c:v>
                      </c:pt>
                      <c:pt idx="9">
                        <c:v>310</c:v>
                      </c:pt>
                      <c:pt idx="10">
                        <c:v>214</c:v>
                      </c:pt>
                      <c:pt idx="11">
                        <c:v>266</c:v>
                      </c:pt>
                      <c:pt idx="12">
                        <c:v>194</c:v>
                      </c:pt>
                      <c:pt idx="13">
                        <c:v>317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72DE-4F00-BA9D-ED49AA9D8B87}"/>
                  </c:ext>
                </c:extLst>
              </c15:ser>
            </c15:filteredBarSeries>
          </c:ext>
        </c:extLst>
      </c:barChart>
      <c:catAx>
        <c:axId val="7165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61440"/>
        <c:crosses val="autoZero"/>
        <c:auto val="1"/>
        <c:lblAlgn val="ctr"/>
        <c:lblOffset val="100"/>
        <c:noMultiLvlLbl val="0"/>
      </c:catAx>
      <c:valAx>
        <c:axId val="7166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5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Place of Death</a:t>
            </a:r>
          </a:p>
        </c:rich>
      </c:tx>
      <c:layout>
        <c:manualLayout>
          <c:xMode val="edge"/>
          <c:yMode val="edge"/>
          <c:x val="0.67306419807779816"/>
          <c:y val="5.544001913771999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68064020353335"/>
          <c:y val="7.6134425021521207E-2"/>
          <c:w val="0.45440849650047582"/>
          <c:h val="0.8407055462718988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09-4EA1-AF3C-73F9DDE20A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09-4EA1-AF3C-73F9DDE20A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09-4EA1-AF3C-73F9DDE20AC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09-4EA1-AF3C-73F9DDE20A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09-4EA1-AF3C-73F9DDE20ACB}"/>
              </c:ext>
            </c:extLst>
          </c:dPt>
          <c:dPt>
            <c:idx val="5"/>
            <c:bubble3D val="0"/>
            <c:spPr>
              <a:solidFill>
                <a:srgbClr val="9900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809-4EA1-AF3C-73F9DDE20A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809-4EA1-AF3C-73F9DDE20A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'Maternal Mortality Data Summary'!$O$28:$O$34</c:f>
              <c:strCache>
                <c:ptCount val="7"/>
                <c:pt idx="0">
                  <c:v>Level 2 - Dispensary</c:v>
                </c:pt>
                <c:pt idx="1">
                  <c:v>Level 3 - Health Centre</c:v>
                </c:pt>
                <c:pt idx="2">
                  <c:v>Level 4- District Hospital</c:v>
                </c:pt>
                <c:pt idx="3">
                  <c:v>Level 5 - Provincial Hospital</c:v>
                </c:pt>
                <c:pt idx="4">
                  <c:v>En Route </c:v>
                </c:pt>
                <c:pt idx="5">
                  <c:v>Home</c:v>
                </c:pt>
                <c:pt idx="6">
                  <c:v>Other</c:v>
                </c:pt>
              </c:strCache>
            </c:strRef>
          </c:cat>
          <c:val>
            <c:numRef>
              <c:f>'Maternal Mortality Data Summary'!$T$28:$T$34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809-4EA1-AF3C-73F9DDE20A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917214532729439"/>
          <c:y val="0.16143260501736537"/>
          <c:w val="0.3276907434142487"/>
          <c:h val="0.77317785681982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Mother's</a:t>
            </a:r>
            <a:r>
              <a:rPr lang="en-US" b="1" baseline="0"/>
              <a:t> Age at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Death</a:t>
            </a:r>
            <a:endParaRPr lang="en-US" b="1"/>
          </a:p>
        </c:rich>
      </c:tx>
      <c:layout>
        <c:manualLayout>
          <c:xMode val="edge"/>
          <c:yMode val="edge"/>
          <c:x val="0.67306419807779816"/>
          <c:y val="5.544001913771999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68064020353335"/>
          <c:y val="7.6134425021521207E-2"/>
          <c:w val="0.45440849650047582"/>
          <c:h val="0.8407055462718988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98-4B04-B8BE-89E3FC714F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98-4B04-B8BE-89E3FC714F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98-4B04-B8BE-89E3FC714F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98-4B04-B8BE-89E3FC714F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98-4B04-B8BE-89E3FC714F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98-4B04-B8BE-89E3FC714F59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98-4B04-B8BE-89E3FC714F5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98-4B04-B8BE-89E3FC714F5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98-4B04-B8BE-89E3FC714F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'Maternal Mortality Data Summary'!$O$62:$O$67</c:f>
              <c:strCache>
                <c:ptCount val="6"/>
                <c:pt idx="0">
                  <c:v>10-14 yrs</c:v>
                </c:pt>
                <c:pt idx="1">
                  <c:v>15-19 yrs</c:v>
                </c:pt>
                <c:pt idx="2">
                  <c:v>20-24 yrs</c:v>
                </c:pt>
                <c:pt idx="3">
                  <c:v>25-29 yrs</c:v>
                </c:pt>
                <c:pt idx="4">
                  <c:v>30-34 yrs</c:v>
                </c:pt>
                <c:pt idx="5">
                  <c:v>35+ yrs</c:v>
                </c:pt>
              </c:strCache>
            </c:strRef>
          </c:cat>
          <c:val>
            <c:numRef>
              <c:f>'Maternal Mortality Data Summary'!$T$62:$T$67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598-4B04-B8BE-89E3FC714F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Stillbirths by Place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of Stillborn Delivery</a:t>
            </a:r>
            <a:endParaRPr lang="en-US"/>
          </a:p>
        </c:rich>
      </c:tx>
      <c:layout>
        <c:manualLayout>
          <c:xMode val="edge"/>
          <c:yMode val="edge"/>
          <c:x val="0.67172222222222222"/>
          <c:y val="0.1203703703703703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772965879265087E-2"/>
          <c:y val="0.10166375036453777"/>
          <c:w val="0.45880905511811021"/>
          <c:h val="0.764681758530183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AD-42A1-9DA8-799D198006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AD-42A1-9DA8-799D198006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AD-42A1-9DA8-799D198006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AD-42A1-9DA8-799D198006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AD-42A1-9DA8-799D198006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7AD-42A1-9DA8-799D198006A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7AD-42A1-9DA8-799D198006A7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'Stillbirths Data Summary'!$M$77:$M$83</c:f>
              <c:strCache>
                <c:ptCount val="7"/>
                <c:pt idx="0">
                  <c:v>Level 2 - Dispensary</c:v>
                </c:pt>
                <c:pt idx="1">
                  <c:v>Level 3 - Health Centre</c:v>
                </c:pt>
                <c:pt idx="2">
                  <c:v>Level 4- District Hospital</c:v>
                </c:pt>
                <c:pt idx="3">
                  <c:v>Level 5 - Provincial Hospital</c:v>
                </c:pt>
                <c:pt idx="4">
                  <c:v>En Route </c:v>
                </c:pt>
                <c:pt idx="5">
                  <c:v>Home</c:v>
                </c:pt>
                <c:pt idx="6">
                  <c:v>Other</c:v>
                </c:pt>
              </c:strCache>
            </c:strRef>
          </c:cat>
          <c:val>
            <c:numRef>
              <c:f>'Stillbirths Data Summary'!$R$77:$R$83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91-40C2-A248-913DF7BA7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Stillbirths Classification</a:t>
            </a:r>
            <a:r>
              <a:rPr lang="en-US" baseline="0"/>
              <a:t> PY2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6233715724769207"/>
                  <c:y val="-0.245192528136623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28-43EA-AD96-C570B828F1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'Stillbirths Data Summary'!$C$4:$D$4</c:f>
              <c:strCache>
                <c:ptCount val="2"/>
                <c:pt idx="0">
                  <c:v>ante-partum</c:v>
                </c:pt>
                <c:pt idx="1">
                  <c:v>intra-partum</c:v>
                </c:pt>
              </c:strCache>
            </c:strRef>
          </c:cat>
          <c:val>
            <c:numRef>
              <c:f>'Stillbirths Data Summary'!$C$33:$D$33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5B-419A-965C-928F12D56A0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Stillbirths</a:t>
            </a:r>
            <a:r>
              <a:rPr lang="en-US" baseline="0"/>
              <a:t> by Catchment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42-4F22-BC4C-7E0EF06622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42-4F22-BC4C-7E0EF06622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42-4F22-BC4C-7E0EF06622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42-4F22-BC4C-7E0EF06622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42-4F22-BC4C-7E0EF06622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842-4F22-BC4C-7E0EF06622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842-4F22-BC4C-7E0EF066226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842-4F22-BC4C-7E0EF066226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842-4F22-BC4C-7E0EF066226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842-4F22-BC4C-7E0EF066226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842-4F22-BC4C-7E0EF066226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842-4F22-BC4C-7E0EF066226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842-4F22-BC4C-7E0EF066226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842-4F22-BC4C-7E0EF066226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842-4F22-BC4C-7E0EF066226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2842-4F22-BC4C-7E0EF0662268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2842-4F22-BC4C-7E0EF0662268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2842-4F22-BC4C-7E0EF0662268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2842-4F22-BC4C-7E0EF0662268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2842-4F22-BC4C-7E0EF0662268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2842-4F22-BC4C-7E0EF0662268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2842-4F22-BC4C-7E0EF0662268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842-4F22-BC4C-7E0EF066226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842-4F22-BC4C-7E0EF066226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842-4F22-BC4C-7E0EF066226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842-4F22-BC4C-7E0EF066226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842-4F22-BC4C-7E0EF066226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842-4F22-BC4C-7E0EF0662268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842-4F22-BC4C-7E0EF0662268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842-4F22-BC4C-7E0EF0662268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2842-4F22-BC4C-7E0EF0662268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2842-4F22-BC4C-7E0EF0662268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2842-4F22-BC4C-7E0EF0662268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2842-4F22-BC4C-7E0EF0662268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2842-4F22-BC4C-7E0EF0662268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2842-4F22-BC4C-7E0EF0662268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'Stillbirths Data Summary'!$M$53:$M$74</c:f>
              <c:strCache>
                <c:ptCount val="22"/>
                <c:pt idx="0">
                  <c:v>Siara A</c:v>
                </c:pt>
                <c:pt idx="1">
                  <c:v>Siara B</c:v>
                </c:pt>
                <c:pt idx="2">
                  <c:v>Gomba</c:v>
                </c:pt>
                <c:pt idx="3">
                  <c:v>Kiaboega A</c:v>
                </c:pt>
                <c:pt idx="4">
                  <c:v>Kiaboega B</c:v>
                </c:pt>
                <c:pt idx="5">
                  <c:v>Nyonsia A</c:v>
                </c:pt>
                <c:pt idx="6">
                  <c:v>Nyonsia B</c:v>
                </c:pt>
                <c:pt idx="7">
                  <c:v>Nyonsia C</c:v>
                </c:pt>
                <c:pt idx="8">
                  <c:v>Nyonsia D</c:v>
                </c:pt>
                <c:pt idx="9">
                  <c:v>Nyonsia E</c:v>
                </c:pt>
                <c:pt idx="10">
                  <c:v>Nyonsia F</c:v>
                </c:pt>
                <c:pt idx="11">
                  <c:v>Nyabondo A</c:v>
                </c:pt>
                <c:pt idx="12">
                  <c:v>Nyabondo B</c:v>
                </c:pt>
                <c:pt idx="13">
                  <c:v>Nyabondo C</c:v>
                </c:pt>
                <c:pt idx="14">
                  <c:v>Nyabondo D</c:v>
                </c:pt>
                <c:pt idx="15">
                  <c:v>Mwomwenga A</c:v>
                </c:pt>
                <c:pt idx="16">
                  <c:v>Mwomwenga B</c:v>
                </c:pt>
                <c:pt idx="17">
                  <c:v>Mwomwenga C</c:v>
                </c:pt>
                <c:pt idx="18">
                  <c:v>Mwomwenga D</c:v>
                </c:pt>
                <c:pt idx="19">
                  <c:v>Mwakibwaberi A</c:v>
                </c:pt>
                <c:pt idx="20">
                  <c:v>Mwakibwaberi B</c:v>
                </c:pt>
                <c:pt idx="21">
                  <c:v>Mwamotoka</c:v>
                </c:pt>
              </c:strCache>
            </c:strRef>
          </c:cat>
          <c:val>
            <c:numRef>
              <c:f>'Stillbirths Data Summary'!$R$53:$R$74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2842-4F22-BC4C-7E0EF06622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Distribution of Delays for U5 Mortality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F3-4949-AB62-48F6AC202637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2F3-4949-AB62-48F6AC202637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F3-4949-AB62-48F6AC202637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2F3-4949-AB62-48F6AC2026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F3-4949-AB62-48F6AC202637}"/>
              </c:ext>
            </c:extLst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2F3-4949-AB62-48F6AC202637}"/>
              </c:ext>
            </c:extLst>
          </c:dPt>
          <c:dPt>
            <c:idx val="6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F3-4949-AB62-48F6AC202637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2F3-4949-AB62-48F6AC202637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2F3-4949-AB62-48F6AC202637}"/>
              </c:ext>
            </c:extLst>
          </c:dPt>
          <c:dPt>
            <c:idx val="9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2F3-4949-AB62-48F6AC20263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2F3-4949-AB62-48F6AC202637}"/>
              </c:ext>
            </c:extLst>
          </c:dPt>
          <c:dPt>
            <c:idx val="1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2F3-4949-AB62-48F6AC202637}"/>
              </c:ext>
            </c:extLst>
          </c:dPt>
          <c:dPt>
            <c:idx val="1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2F3-4949-AB62-48F6AC202637}"/>
              </c:ext>
            </c:extLst>
          </c:dPt>
          <c:dPt>
            <c:idx val="13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2F3-4949-AB62-48F6AC202637}"/>
              </c:ext>
            </c:extLst>
          </c:dPt>
          <c:dPt>
            <c:idx val="14"/>
            <c:bubble3D val="0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2F3-4949-AB62-48F6AC20263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22F3-4949-AB62-48F6AC202637}"/>
              </c:ext>
            </c:extLst>
          </c:dPt>
          <c:dPt>
            <c:idx val="1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2F3-4949-AB62-48F6AC202637}"/>
              </c:ext>
            </c:extLst>
          </c:dPt>
          <c:dPt>
            <c:idx val="1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2F3-4949-AB62-48F6AC202637}"/>
              </c:ext>
            </c:extLst>
          </c:dPt>
          <c:dPt>
            <c:idx val="18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22F3-4949-AB62-48F6AC202637}"/>
              </c:ext>
            </c:extLst>
          </c:dPt>
          <c:dPt>
            <c:idx val="19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2F3-4949-AB62-48F6AC202637}"/>
              </c:ext>
            </c:extLst>
          </c:dPt>
          <c:dPt>
            <c:idx val="2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22F3-4949-AB62-48F6AC202637}"/>
              </c:ext>
            </c:extLst>
          </c:dPt>
          <c:dPt>
            <c:idx val="2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2F3-4949-AB62-48F6AC202637}"/>
              </c:ext>
            </c:extLst>
          </c:dPt>
          <c:dPt>
            <c:idx val="2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22F3-4949-AB62-48F6AC202637}"/>
              </c:ext>
            </c:extLst>
          </c:dPt>
          <c:dPt>
            <c:idx val="2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2F3-4949-AB62-48F6AC202637}"/>
              </c:ext>
            </c:extLst>
          </c:dPt>
          <c:dPt>
            <c:idx val="24"/>
            <c:bubble3D val="0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22F3-4949-AB62-48F6AC202637}"/>
              </c:ext>
            </c:extLst>
          </c:dPt>
          <c:dPt>
            <c:idx val="25"/>
            <c:bubble3D val="0"/>
            <c:spPr>
              <a:solidFill>
                <a:srgbClr val="00CC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2F3-4949-AB62-48F6AC202637}"/>
              </c:ext>
            </c:extLst>
          </c:dPt>
          <c:dPt>
            <c:idx val="26"/>
            <c:bubble3D val="0"/>
            <c:spPr>
              <a:solidFill>
                <a:schemeClr val="accent6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22F3-4949-AB62-48F6AC202637}"/>
              </c:ext>
            </c:extLst>
          </c:dPt>
          <c:dPt>
            <c:idx val="27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2F3-4949-AB62-48F6AC202637}"/>
              </c:ext>
            </c:extLst>
          </c:dPt>
          <c:dPt>
            <c:idx val="28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59B2-4F0B-BBAB-175D77AE59E2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F3-4949-AB62-48F6AC202637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F3-4949-AB62-48F6AC202637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F3-4949-AB62-48F6AC202637}"/>
                </c:ext>
              </c:extLst>
            </c:dLbl>
            <c:dLbl>
              <c:idx val="8"/>
              <c:layout>
                <c:manualLayout>
                  <c:x val="0.11677118072771203"/>
                  <c:y val="1.75672022332325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F3-4949-AB62-48F6AC202637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F3-4949-AB62-48F6AC202637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F3-4949-AB62-48F6AC202637}"/>
                </c:ext>
              </c:extLst>
            </c:dLbl>
            <c:dLbl>
              <c:idx val="11"/>
              <c:layout>
                <c:manualLayout>
                  <c:x val="0.12384822198393707"/>
                  <c:y val="4.29420499034572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2F3-4949-AB62-48F6AC202637}"/>
                </c:ext>
              </c:extLst>
            </c:dLbl>
            <c:dLbl>
              <c:idx val="12"/>
              <c:layout>
                <c:manualLayout>
                  <c:x val="2.1231123768674909E-2"/>
                  <c:y val="5.66054294181936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F3-4949-AB62-48F6AC202637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2F3-4949-AB62-48F6AC202637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F3-4949-AB62-48F6AC202637}"/>
                </c:ext>
              </c:extLst>
            </c:dLbl>
            <c:dLbl>
              <c:idx val="15"/>
              <c:layout>
                <c:manualLayout>
                  <c:x val="-3.5385206281124877E-3"/>
                  <c:y val="3.12305817479687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2F3-4949-AB62-48F6AC202637}"/>
                </c:ext>
              </c:extLst>
            </c:dLbl>
            <c:dLbl>
              <c:idx val="16"/>
              <c:layout>
                <c:manualLayout>
                  <c:x val="0"/>
                  <c:y val="1.56152908739844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2F3-4949-AB62-48F6AC202637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2F3-4949-AB62-48F6AC202637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2F3-4949-AB62-48F6AC202637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2F3-4949-AB62-48F6AC202637}"/>
                </c:ext>
              </c:extLst>
            </c:dLbl>
            <c:dLbl>
              <c:idx val="20"/>
              <c:layout>
                <c:manualLayout>
                  <c:x val="-4.688539832249046E-2"/>
                  <c:y val="-1.26874238351123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929301054409491E-2"/>
                      <c:h val="5.26724048762126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22F3-4949-AB62-48F6AC202637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2F3-4949-AB62-48F6AC202637}"/>
                </c:ext>
              </c:extLst>
            </c:dLbl>
            <c:dLbl>
              <c:idx val="22"/>
              <c:layout>
                <c:manualLayout>
                  <c:x val="-1.2384822198393708E-2"/>
                  <c:y val="-2.732675902947285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2F3-4949-AB62-48F6AC202637}"/>
                </c:ext>
              </c:extLst>
            </c:dLbl>
            <c:dLbl>
              <c:idx val="2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2F3-4949-AB62-48F6AC202637}"/>
                </c:ext>
              </c:extLst>
            </c:dLbl>
            <c:dLbl>
              <c:idx val="2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2F3-4949-AB62-48F6AC202637}"/>
                </c:ext>
              </c:extLst>
            </c:dLbl>
            <c:dLbl>
              <c:idx val="26"/>
              <c:layout>
                <c:manualLayout>
                  <c:x val="-3.5385206281124876E-2"/>
                  <c:y val="2.14710249517286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2F3-4949-AB62-48F6AC2026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'Delay Data'!$B$5:$B$33</c:f>
              <c:strCache>
                <c:ptCount val="29"/>
                <c:pt idx="0">
                  <c:v>Failure to recognize danger signs</c:v>
                </c:pt>
                <c:pt idx="1">
                  <c:v>Ignorance of available services</c:v>
                </c:pt>
                <c:pt idx="2">
                  <c:v>Cultural/religious objections</c:v>
                </c:pt>
                <c:pt idx="3">
                  <c:v>Illiteracy</c:v>
                </c:pt>
                <c:pt idx="4">
                  <c:v>Poverty</c:v>
                </c:pt>
                <c:pt idx="5">
                  <c:v>High Cost of Treatment</c:v>
                </c:pt>
                <c:pt idx="6">
                  <c:v>Other</c:v>
                </c:pt>
                <c:pt idx="7">
                  <c:v>Ignorance of available services</c:v>
                </c:pt>
                <c:pt idx="8">
                  <c:v>Cultural beliefs/myths</c:v>
                </c:pt>
                <c:pt idx="9">
                  <c:v>Religious objections</c:v>
                </c:pt>
                <c:pt idx="10">
                  <c:v>Fear of stigma and discrimination</c:v>
                </c:pt>
                <c:pt idx="11">
                  <c:v>Poverty</c:v>
                </c:pt>
                <c:pt idx="12">
                  <c:v>High Cost of Treatment</c:v>
                </c:pt>
                <c:pt idx="13">
                  <c:v>Illiteracy</c:v>
                </c:pt>
                <c:pt idx="14">
                  <c:v>Other</c:v>
                </c:pt>
                <c:pt idx="15">
                  <c:v>Lack of transport from home to health care facility</c:v>
                </c:pt>
                <c:pt idx="16">
                  <c:v>Lack of transport between different healthcare facilities</c:v>
                </c:pt>
                <c:pt idx="17">
                  <c:v>Lack of communication</c:v>
                </c:pt>
                <c:pt idx="18">
                  <c:v>Long distance</c:v>
                </c:pt>
                <c:pt idx="19">
                  <c:v>Poor roads</c:v>
                </c:pt>
                <c:pt idx="20">
                  <c:v>Other</c:v>
                </c:pt>
                <c:pt idx="21">
                  <c:v>Lack of adequate resuscitation equipment</c:v>
                </c:pt>
                <c:pt idx="22">
                  <c:v>Lack of proper infrastructure</c:v>
                </c:pt>
                <c:pt idx="23">
                  <c:v>Lack of proper infection prevention and control</c:v>
                </c:pt>
                <c:pt idx="24">
                  <c:v>Inadequate provider skills</c:v>
                </c:pt>
                <c:pt idx="25">
                  <c:v>Lack of blood/ products for transfusion</c:v>
                </c:pt>
                <c:pt idx="26">
                  <c:v>Lack of emergency/ essential drugs</c:v>
                </c:pt>
                <c:pt idx="27">
                  <c:v>Staff shortage</c:v>
                </c:pt>
                <c:pt idx="28">
                  <c:v>Other</c:v>
                </c:pt>
              </c:strCache>
            </c:strRef>
          </c:cat>
          <c:val>
            <c:numRef>
              <c:f>'Delay Data'!$G$5:$G$33</c:f>
              <c:numCache>
                <c:formatCode>General</c:formatCode>
                <c:ptCount val="29"/>
                <c:pt idx="0">
                  <c:v>7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8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10</c:v>
                </c:pt>
                <c:pt idx="25">
                  <c:v>0</c:v>
                </c:pt>
                <c:pt idx="26">
                  <c:v>1</c:v>
                </c:pt>
                <c:pt idx="27">
                  <c:v>3</c:v>
                </c:pt>
                <c:pt idx="2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F3-4949-AB62-48F6AC20263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Distribution of Delays for Maternal Mortality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DE-44BA-82FF-DA45DD19DCFF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DE-44BA-82FF-DA45DD19DCF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DE-44BA-82FF-DA45DD19DCF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DE-44BA-82FF-DA45DD19DCFF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7DE-44BA-82FF-DA45DD19DCFF}"/>
              </c:ext>
            </c:extLst>
          </c:dPt>
          <c:dPt>
            <c:idx val="5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7DE-44BA-82FF-DA45DD19DCFF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7DE-44BA-82FF-DA45DD19DCFF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7DE-44BA-82FF-DA45DD19DCFF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7DE-44BA-82FF-DA45DD19DCFF}"/>
              </c:ext>
            </c:extLst>
          </c:dPt>
          <c:dPt>
            <c:idx val="9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7DE-44BA-82FF-DA45DD19DCF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7DE-44BA-82FF-DA45DD19DCFF}"/>
              </c:ext>
            </c:extLst>
          </c:dPt>
          <c:dPt>
            <c:idx val="1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7DE-44BA-82FF-DA45DD19DCFF}"/>
              </c:ext>
            </c:extLst>
          </c:dPt>
          <c:dPt>
            <c:idx val="1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7DE-44BA-82FF-DA45DD19DCFF}"/>
              </c:ext>
            </c:extLst>
          </c:dPt>
          <c:dPt>
            <c:idx val="13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7DE-44BA-82FF-DA45DD19DCFF}"/>
              </c:ext>
            </c:extLst>
          </c:dPt>
          <c:dPt>
            <c:idx val="14"/>
            <c:bubble3D val="0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7DE-44BA-82FF-DA45DD19DCF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B7DE-44BA-82FF-DA45DD19DCFF}"/>
              </c:ext>
            </c:extLst>
          </c:dPt>
          <c:dPt>
            <c:idx val="1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B7DE-44BA-82FF-DA45DD19DCFF}"/>
              </c:ext>
            </c:extLst>
          </c:dPt>
          <c:dPt>
            <c:idx val="1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B7DE-44BA-82FF-DA45DD19DCFF}"/>
              </c:ext>
            </c:extLst>
          </c:dPt>
          <c:dPt>
            <c:idx val="18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B7DE-44BA-82FF-DA45DD19DCFF}"/>
              </c:ext>
            </c:extLst>
          </c:dPt>
          <c:dPt>
            <c:idx val="19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B7DE-44BA-82FF-DA45DD19DCFF}"/>
              </c:ext>
            </c:extLst>
          </c:dPt>
          <c:dPt>
            <c:idx val="2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B7DE-44BA-82FF-DA45DD19DCFF}"/>
              </c:ext>
            </c:extLst>
          </c:dPt>
          <c:dPt>
            <c:idx val="2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B7DE-44BA-82FF-DA45DD19DCFF}"/>
              </c:ext>
            </c:extLst>
          </c:dPt>
          <c:dPt>
            <c:idx val="2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B7DE-44BA-82FF-DA45DD19DCFF}"/>
              </c:ext>
            </c:extLst>
          </c:dPt>
          <c:dPt>
            <c:idx val="2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B7DE-44BA-82FF-DA45DD19DCFF}"/>
              </c:ext>
            </c:extLst>
          </c:dPt>
          <c:dPt>
            <c:idx val="24"/>
            <c:bubble3D val="0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B7DE-44BA-82FF-DA45DD19DCFF}"/>
              </c:ext>
            </c:extLst>
          </c:dPt>
          <c:dPt>
            <c:idx val="25"/>
            <c:bubble3D val="0"/>
            <c:spPr>
              <a:solidFill>
                <a:srgbClr val="00CC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B7DE-44BA-82FF-DA45DD19DCFF}"/>
              </c:ext>
            </c:extLst>
          </c:dPt>
          <c:dPt>
            <c:idx val="26"/>
            <c:bubble3D val="0"/>
            <c:spPr>
              <a:solidFill>
                <a:schemeClr val="accent6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B7DE-44BA-82FF-DA45DD19DCFF}"/>
              </c:ext>
            </c:extLst>
          </c:dPt>
          <c:dPt>
            <c:idx val="27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B7DE-44BA-82FF-DA45DD19DCFF}"/>
              </c:ext>
            </c:extLst>
          </c:dPt>
          <c:dPt>
            <c:idx val="28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C92E-443E-B5FD-613676A2A3EA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DE-44BA-82FF-DA45DD19DCFF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DE-44BA-82FF-DA45DD19DCFF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DE-44BA-82FF-DA45DD19DCF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DE-44BA-82FF-DA45DD19DCF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DE-44BA-82FF-DA45DD19DCFF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DE-44BA-82FF-DA45DD19DCF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DE-44BA-82FF-DA45DD19DCFF}"/>
                </c:ext>
              </c:extLst>
            </c:dLbl>
            <c:dLbl>
              <c:idx val="7"/>
              <c:layout>
                <c:manualLayout>
                  <c:x val="2.5973498611410739E-2"/>
                  <c:y val="3.39878486601665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7DE-44BA-82FF-DA45DD19DCFF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7DE-44BA-82FF-DA45DD19DCFF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7DE-44BA-82FF-DA45DD19DCFF}"/>
                </c:ext>
              </c:extLst>
            </c:dLbl>
            <c:dLbl>
              <c:idx val="10"/>
              <c:layout>
                <c:manualLayout>
                  <c:x val="1.4559465138469603E-2"/>
                  <c:y val="1.35642470086958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7DE-44BA-82FF-DA45DD19DCFF}"/>
                </c:ext>
              </c:extLst>
            </c:dLbl>
            <c:dLbl>
              <c:idx val="11"/>
              <c:layout>
                <c:manualLayout>
                  <c:x val="-5.733250761275119E-3"/>
                  <c:y val="4.78064589207958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7DE-44BA-82FF-DA45DD19DCFF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7DE-44BA-82FF-DA45DD19DCF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7DE-44BA-82FF-DA45DD19DCFF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7DE-44BA-82FF-DA45DD19DCFF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7DE-44BA-82FF-DA45DD19DCFF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7DE-44BA-82FF-DA45DD19DCFF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7DE-44BA-82FF-DA45DD19DCFF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7DE-44BA-82FF-DA45DD19DCFF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7DE-44BA-82FF-DA45DD19DCFF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7DE-44BA-82FF-DA45DD19DCFF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7DE-44BA-82FF-DA45DD19DCFF}"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7DE-44BA-82FF-DA45DD19DCFF}"/>
                </c:ext>
              </c:extLst>
            </c:dLbl>
            <c:dLbl>
              <c:idx val="2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7DE-44BA-82FF-DA45DD19DCFF}"/>
                </c:ext>
              </c:extLst>
            </c:dLbl>
            <c:dLbl>
              <c:idx val="2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7DE-44BA-82FF-DA45DD19DCFF}"/>
                </c:ext>
              </c:extLst>
            </c:dLbl>
            <c:dLbl>
              <c:idx val="25"/>
              <c:layout>
                <c:manualLayout>
                  <c:x val="2.0981638136234409E-3"/>
                  <c:y val="-4.07442284517054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7DE-44BA-82FF-DA45DD19DCFF}"/>
                </c:ext>
              </c:extLst>
            </c:dLbl>
            <c:dLbl>
              <c:idx val="2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B7DE-44BA-82FF-DA45DD19DCFF}"/>
                </c:ext>
              </c:extLst>
            </c:dLbl>
            <c:dLbl>
              <c:idx val="2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7DE-44BA-82FF-DA45DD19DCFF}"/>
                </c:ext>
              </c:extLst>
            </c:dLbl>
            <c:dLbl>
              <c:idx val="2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C92E-443E-B5FD-613676A2A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'Delay Data'!$B$5:$B$33</c:f>
              <c:strCache>
                <c:ptCount val="29"/>
                <c:pt idx="0">
                  <c:v>Failure to recognize danger signs</c:v>
                </c:pt>
                <c:pt idx="1">
                  <c:v>Ignorance of available services</c:v>
                </c:pt>
                <c:pt idx="2">
                  <c:v>Cultural/religious objections</c:v>
                </c:pt>
                <c:pt idx="3">
                  <c:v>Illiteracy</c:v>
                </c:pt>
                <c:pt idx="4">
                  <c:v>Poverty</c:v>
                </c:pt>
                <c:pt idx="5">
                  <c:v>High Cost of Treatment</c:v>
                </c:pt>
                <c:pt idx="6">
                  <c:v>Other</c:v>
                </c:pt>
                <c:pt idx="7">
                  <c:v>Ignorance of available services</c:v>
                </c:pt>
                <c:pt idx="8">
                  <c:v>Cultural beliefs/myths</c:v>
                </c:pt>
                <c:pt idx="9">
                  <c:v>Religious objections</c:v>
                </c:pt>
                <c:pt idx="10">
                  <c:v>Fear of stigma and discrimination</c:v>
                </c:pt>
                <c:pt idx="11">
                  <c:v>Poverty</c:v>
                </c:pt>
                <c:pt idx="12">
                  <c:v>High Cost of Treatment</c:v>
                </c:pt>
                <c:pt idx="13">
                  <c:v>Illiteracy</c:v>
                </c:pt>
                <c:pt idx="14">
                  <c:v>Other</c:v>
                </c:pt>
                <c:pt idx="15">
                  <c:v>Lack of transport from home to health care facility</c:v>
                </c:pt>
                <c:pt idx="16">
                  <c:v>Lack of transport between different healthcare facilities</c:v>
                </c:pt>
                <c:pt idx="17">
                  <c:v>Lack of communication</c:v>
                </c:pt>
                <c:pt idx="18">
                  <c:v>Long distance</c:v>
                </c:pt>
                <c:pt idx="19">
                  <c:v>Poor roads</c:v>
                </c:pt>
                <c:pt idx="20">
                  <c:v>Other</c:v>
                </c:pt>
                <c:pt idx="21">
                  <c:v>Lack of adequate resuscitation equipment</c:v>
                </c:pt>
                <c:pt idx="22">
                  <c:v>Lack of proper infrastructure</c:v>
                </c:pt>
                <c:pt idx="23">
                  <c:v>Lack of proper infection prevention and control</c:v>
                </c:pt>
                <c:pt idx="24">
                  <c:v>Inadequate provider skills</c:v>
                </c:pt>
                <c:pt idx="25">
                  <c:v>Lack of blood/ products for transfusion</c:v>
                </c:pt>
                <c:pt idx="26">
                  <c:v>Lack of emergency/ essential drugs</c:v>
                </c:pt>
                <c:pt idx="27">
                  <c:v>Staff shortage</c:v>
                </c:pt>
                <c:pt idx="28">
                  <c:v>Other</c:v>
                </c:pt>
              </c:strCache>
            </c:strRef>
          </c:cat>
          <c:val>
            <c:numRef>
              <c:f>'Delay Data'!$P$5:$P$33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B7DE-44BA-82FF-DA45DD19DCF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U2 Indicators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Catchment!$A$12</c:f>
              <c:strCache>
                <c:ptCount val="1"/>
                <c:pt idx="0">
                  <c:v>Iranda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Catchment!$B$11:$D$11</c:f>
              <c:strCache>
                <c:ptCount val="3"/>
                <c:pt idx="0">
                  <c:v>U2 with HF Delivery</c:v>
                </c:pt>
                <c:pt idx="1">
                  <c:v>U2 with Health Card</c:v>
                </c:pt>
                <c:pt idx="2">
                  <c:v>U2 with LLITN</c:v>
                </c:pt>
              </c:strCache>
            </c:strRef>
          </c:cat>
          <c:val>
            <c:numRef>
              <c:f>Catchment!$B$12:$D$12</c:f>
              <c:numCache>
                <c:formatCode>0%</c:formatCode>
                <c:ptCount val="3"/>
                <c:pt idx="0">
                  <c:v>0.71</c:v>
                </c:pt>
                <c:pt idx="1">
                  <c:v>0.93</c:v>
                </c:pt>
                <c:pt idx="2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A7-4393-BF2D-ECA844032DA3}"/>
            </c:ext>
          </c:extLst>
        </c:ser>
        <c:ser>
          <c:idx val="1"/>
          <c:order val="1"/>
          <c:tx>
            <c:strRef>
              <c:f>Catchment!$A$13</c:f>
              <c:strCache>
                <c:ptCount val="1"/>
                <c:pt idx="0">
                  <c:v>Matongo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Catchment!$B$11:$D$11</c:f>
              <c:strCache>
                <c:ptCount val="3"/>
                <c:pt idx="0">
                  <c:v>U2 with HF Delivery</c:v>
                </c:pt>
                <c:pt idx="1">
                  <c:v>U2 with Health Card</c:v>
                </c:pt>
                <c:pt idx="2">
                  <c:v>U2 with LLITN</c:v>
                </c:pt>
              </c:strCache>
            </c:strRef>
          </c:cat>
          <c:val>
            <c:numRef>
              <c:f>Catchment!$B$13:$D$13</c:f>
              <c:numCache>
                <c:formatCode>0%</c:formatCode>
                <c:ptCount val="3"/>
                <c:pt idx="0">
                  <c:v>0.64</c:v>
                </c:pt>
                <c:pt idx="1">
                  <c:v>0.84</c:v>
                </c:pt>
                <c:pt idx="2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A7-4393-BF2D-ECA844032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7990912"/>
        <c:axId val="117992448"/>
      </c:barChart>
      <c:catAx>
        <c:axId val="11799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992448"/>
        <c:crosses val="autoZero"/>
        <c:auto val="1"/>
        <c:lblAlgn val="ctr"/>
        <c:lblOffset val="100"/>
        <c:noMultiLvlLbl val="0"/>
      </c:catAx>
      <c:valAx>
        <c:axId val="11799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99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Has</a:t>
            </a:r>
            <a:r>
              <a:rPr lang="en-US" b="1" baseline="0">
                <a:solidFill>
                  <a:sysClr val="windowText" lastClr="000000"/>
                </a:solidFill>
              </a:rPr>
              <a:t> Improved Latrine</a:t>
            </a:r>
            <a:endParaRPr lang="en-US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Catchment!$B$58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Catchment!$A$59:$A$60</c:f>
              <c:strCache>
                <c:ptCount val="2"/>
                <c:pt idx="0">
                  <c:v>Iranda</c:v>
                </c:pt>
                <c:pt idx="1">
                  <c:v>Matongo</c:v>
                </c:pt>
              </c:strCache>
            </c:strRef>
          </c:cat>
          <c:val>
            <c:numRef>
              <c:f>Catchment!$B$59:$B$60</c:f>
              <c:numCache>
                <c:formatCode>0%</c:formatCode>
                <c:ptCount val="2"/>
                <c:pt idx="0">
                  <c:v>0.84761634506242911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34-4DB7-9D34-FE1D640F9B0A}"/>
            </c:ext>
          </c:extLst>
        </c:ser>
        <c:ser>
          <c:idx val="1"/>
          <c:order val="1"/>
          <c:tx>
            <c:strRef>
              <c:f>Catchment!$C$58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Catchment!$A$59:$A$60</c:f>
              <c:strCache>
                <c:ptCount val="2"/>
                <c:pt idx="0">
                  <c:v>Iranda</c:v>
                </c:pt>
                <c:pt idx="1">
                  <c:v>Matongo</c:v>
                </c:pt>
              </c:strCache>
            </c:strRef>
          </c:cat>
          <c:val>
            <c:numRef>
              <c:f>Catchment!$C$59:$C$60</c:f>
              <c:numCache>
                <c:formatCode>0%</c:formatCode>
                <c:ptCount val="2"/>
                <c:pt idx="0">
                  <c:v>0.15238365493757089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34-4DB7-9D34-FE1D640F9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8044544"/>
        <c:axId val="118046080"/>
      </c:barChart>
      <c:catAx>
        <c:axId val="11804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46080"/>
        <c:crosses val="autoZero"/>
        <c:auto val="1"/>
        <c:lblAlgn val="ctr"/>
        <c:lblOffset val="0"/>
        <c:noMultiLvlLbl val="0"/>
      </c:catAx>
      <c:valAx>
        <c:axId val="118046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4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Has</a:t>
            </a:r>
            <a:r>
              <a:rPr lang="en-US" b="1" baseline="0">
                <a:solidFill>
                  <a:sysClr val="windowText" lastClr="000000"/>
                </a:solidFill>
              </a:rPr>
              <a:t> Handwashing Station</a:t>
            </a:r>
            <a:endParaRPr lang="en-US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Catchment!$B$62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rgbClr val="FF0000"/>
              </a:solidFill>
            </a:ln>
            <a:effectLst/>
          </c:spPr>
          <c:invertIfNegative val="0"/>
          <c:cat>
            <c:strRef>
              <c:f>Catchment!$A$63:$A$64</c:f>
              <c:strCache>
                <c:ptCount val="2"/>
                <c:pt idx="0">
                  <c:v>Iranda</c:v>
                </c:pt>
                <c:pt idx="1">
                  <c:v>Matongo</c:v>
                </c:pt>
              </c:strCache>
            </c:strRef>
          </c:cat>
          <c:val>
            <c:numRef>
              <c:f>Catchment!$B$63:$B$64</c:f>
              <c:numCache>
                <c:formatCode>0%</c:formatCode>
                <c:ptCount val="2"/>
                <c:pt idx="0">
                  <c:v>0.89387060158910325</c:v>
                </c:pt>
                <c:pt idx="1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0E-4053-A975-8564F3442648}"/>
            </c:ext>
          </c:extLst>
        </c:ser>
        <c:ser>
          <c:idx val="1"/>
          <c:order val="1"/>
          <c:tx>
            <c:strRef>
              <c:f>Catchment!$C$62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Catchment!$A$63:$A$64</c:f>
              <c:strCache>
                <c:ptCount val="2"/>
                <c:pt idx="0">
                  <c:v>Iranda</c:v>
                </c:pt>
                <c:pt idx="1">
                  <c:v>Matongo</c:v>
                </c:pt>
              </c:strCache>
            </c:strRef>
          </c:cat>
          <c:val>
            <c:numRef>
              <c:f>Catchment!$C$63:$C$64</c:f>
              <c:numCache>
                <c:formatCode>0%</c:formatCode>
                <c:ptCount val="2"/>
                <c:pt idx="0">
                  <c:v>0.10612939841089675</c:v>
                </c:pt>
                <c:pt idx="1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0E-4053-A975-8564F3442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8077696"/>
        <c:axId val="118079488"/>
      </c:barChart>
      <c:catAx>
        <c:axId val="11807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79488"/>
        <c:crosses val="autoZero"/>
        <c:auto val="1"/>
        <c:lblAlgn val="ctr"/>
        <c:lblOffset val="0"/>
        <c:noMultiLvlLbl val="0"/>
      </c:catAx>
      <c:valAx>
        <c:axId val="11807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7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IRANDA</a:t>
            </a:r>
            <a:r>
              <a:rPr lang="en-US" baseline="0"/>
              <a:t> U5 MORTALITY CLASSIFICATION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E5-4780-A561-1364359A7E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E5-4780-A561-1364359A7ED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E5-4780-A561-1364359A7ED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'U5 Mortality Data Summary'!$D$20:$F$20</c:f>
              <c:strCache>
                <c:ptCount val="3"/>
                <c:pt idx="0">
                  <c:v>neonatal</c:v>
                </c:pt>
                <c:pt idx="1">
                  <c:v>post-neonatal</c:v>
                </c:pt>
                <c:pt idx="2">
                  <c:v>12-59 mo</c:v>
                </c:pt>
              </c:strCache>
            </c:strRef>
          </c:cat>
          <c:val>
            <c:numRef>
              <c:f>'U5 Mortality Data Summary'!$D$33:$F$33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2E5-4780-A561-1364359A7ED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Has</a:t>
            </a:r>
            <a:r>
              <a:rPr lang="en-US" b="1" baseline="0">
                <a:solidFill>
                  <a:sysClr val="windowText" lastClr="000000"/>
                </a:solidFill>
              </a:rPr>
              <a:t> I</a:t>
            </a:r>
            <a:r>
              <a:rPr lang="en-US" b="1">
                <a:solidFill>
                  <a:sysClr val="windowText" lastClr="000000"/>
                </a:solidFill>
              </a:rPr>
              <a:t>mproved Water Source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Catchment!$B$54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Catchment!$A$55:$A$56</c:f>
              <c:strCache>
                <c:ptCount val="2"/>
                <c:pt idx="0">
                  <c:v>Iranda</c:v>
                </c:pt>
                <c:pt idx="1">
                  <c:v>Matongo</c:v>
                </c:pt>
              </c:strCache>
            </c:strRef>
          </c:cat>
          <c:val>
            <c:numRef>
              <c:f>Catchment!$B$55:$B$56</c:f>
              <c:numCache>
                <c:formatCode>0%</c:formatCode>
                <c:ptCount val="2"/>
                <c:pt idx="0">
                  <c:v>0.02</c:v>
                </c:pt>
                <c:pt idx="1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1C-405C-9F88-A0D881E9A758}"/>
            </c:ext>
          </c:extLst>
        </c:ser>
        <c:ser>
          <c:idx val="1"/>
          <c:order val="1"/>
          <c:tx>
            <c:strRef>
              <c:f>Catchment!$C$54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Catchment!$A$55:$A$56</c:f>
              <c:strCache>
                <c:ptCount val="2"/>
                <c:pt idx="0">
                  <c:v>Iranda</c:v>
                </c:pt>
                <c:pt idx="1">
                  <c:v>Matongo</c:v>
                </c:pt>
              </c:strCache>
            </c:strRef>
          </c:cat>
          <c:val>
            <c:numRef>
              <c:f>Catchment!$C$55:$C$56</c:f>
              <c:numCache>
                <c:formatCode>0%</c:formatCode>
                <c:ptCount val="2"/>
                <c:pt idx="0">
                  <c:v>0.98</c:v>
                </c:pt>
                <c:pt idx="1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1C-405C-9F88-A0D881E9A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8156672"/>
        <c:axId val="118162560"/>
      </c:barChart>
      <c:catAx>
        <c:axId val="11815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62560"/>
        <c:crosses val="autoZero"/>
        <c:auto val="1"/>
        <c:lblAlgn val="ctr"/>
        <c:lblOffset val="0"/>
        <c:noMultiLvlLbl val="0"/>
      </c:catAx>
      <c:valAx>
        <c:axId val="1181625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5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Has Vehicle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Catchment!$B$74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Catchment!$A$75:$A$76</c:f>
              <c:strCache>
                <c:ptCount val="2"/>
                <c:pt idx="0">
                  <c:v>Iranda</c:v>
                </c:pt>
                <c:pt idx="1">
                  <c:v>Matongo</c:v>
                </c:pt>
              </c:strCache>
            </c:strRef>
          </c:cat>
          <c:val>
            <c:numRef>
              <c:f>Catchment!$B$75:$B$76</c:f>
              <c:numCache>
                <c:formatCode>0%</c:formatCode>
                <c:ptCount val="2"/>
                <c:pt idx="0">
                  <c:v>0.86804767309875142</c:v>
                </c:pt>
                <c:pt idx="1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6F-4840-9306-D2DF3F24963F}"/>
            </c:ext>
          </c:extLst>
        </c:ser>
        <c:ser>
          <c:idx val="1"/>
          <c:order val="1"/>
          <c:tx>
            <c:strRef>
              <c:f>Catchment!$C$74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Catchment!$A$75:$A$76</c:f>
              <c:strCache>
                <c:ptCount val="2"/>
                <c:pt idx="0">
                  <c:v>Iranda</c:v>
                </c:pt>
                <c:pt idx="1">
                  <c:v>Matongo</c:v>
                </c:pt>
              </c:strCache>
            </c:strRef>
          </c:cat>
          <c:val>
            <c:numRef>
              <c:f>Catchment!$C$75:$C$76</c:f>
              <c:numCache>
                <c:formatCode>0%</c:formatCode>
                <c:ptCount val="2"/>
                <c:pt idx="0">
                  <c:v>0.13195232690124858</c:v>
                </c:pt>
                <c:pt idx="1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6F-4840-9306-D2DF3F249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8214656"/>
        <c:axId val="118216192"/>
      </c:barChart>
      <c:catAx>
        <c:axId val="11821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16192"/>
        <c:crosses val="autoZero"/>
        <c:auto val="1"/>
        <c:lblAlgn val="ctr"/>
        <c:lblOffset val="0"/>
        <c:noMultiLvlLbl val="0"/>
      </c:catAx>
      <c:valAx>
        <c:axId val="11821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1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Mortality Data U5</a:t>
            </a:r>
          </a:p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400"/>
              <a:t>Iranda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Catchment!$C$18</c:f>
              <c:strCache>
                <c:ptCount val="1"/>
                <c:pt idx="0">
                  <c:v>Iranda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Catchment!$A$19:$A$27</c:f>
              <c:strCache>
                <c:ptCount val="3"/>
                <c:pt idx="0">
                  <c:v>U5 Child mortality</c:v>
                </c:pt>
                <c:pt idx="1">
                  <c:v>U1 Mortality/Infant</c:v>
                </c:pt>
                <c:pt idx="2">
                  <c:v>Neonatal Mortality (&lt;29 days)</c:v>
                </c:pt>
              </c:strCache>
            </c:strRef>
          </c:cat>
          <c:val>
            <c:numRef>
              <c:f>Catchment!$C$19:$C$27</c:f>
              <c:numCache>
                <c:formatCode>0.0</c:formatCode>
                <c:ptCount val="3"/>
                <c:pt idx="0">
                  <c:v>90.909090909090907</c:v>
                </c:pt>
                <c:pt idx="1">
                  <c:v>81.504702194357364</c:v>
                </c:pt>
                <c:pt idx="2">
                  <c:v>40.752351097178682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9440-4458-BBA4-354FA60CC969}"/>
            </c:ext>
          </c:extLst>
        </c:ser>
        <c:ser>
          <c:idx val="1"/>
          <c:order val="1"/>
          <c:tx>
            <c:strRef>
              <c:f>Catchment!$D$18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Catchment!$A$19:$A$27</c:f>
              <c:strCache>
                <c:ptCount val="3"/>
                <c:pt idx="0">
                  <c:v>U5 Child mortality</c:v>
                </c:pt>
                <c:pt idx="1">
                  <c:v>U1 Mortality/Infant</c:v>
                </c:pt>
                <c:pt idx="2">
                  <c:v>Neonatal Mortality (&lt;29 days)</c:v>
                </c:pt>
              </c:strCache>
            </c:strRef>
          </c:cat>
          <c:val>
            <c:numRef>
              <c:f>Catchment!$D$19:$D$27</c:f>
              <c:numCache>
                <c:formatCode>General</c:formatCode>
                <c:ptCount val="3"/>
                <c:pt idx="0">
                  <c:v>46</c:v>
                </c:pt>
                <c:pt idx="1">
                  <c:v>34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40-4458-BBA4-354FA60CC969}"/>
            </c:ext>
          </c:extLst>
        </c:ser>
        <c:ser>
          <c:idx val="2"/>
          <c:order val="2"/>
          <c:tx>
            <c:strRef>
              <c:f>Catchment!$E$18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Catchment!$A$19:$A$27</c:f>
              <c:strCache>
                <c:ptCount val="3"/>
                <c:pt idx="0">
                  <c:v>U5 Child mortality</c:v>
                </c:pt>
                <c:pt idx="1">
                  <c:v>U1 Mortality/Infant</c:v>
                </c:pt>
                <c:pt idx="2">
                  <c:v>Neonatal Mortality (&lt;29 days)</c:v>
                </c:pt>
              </c:strCache>
            </c:strRef>
          </c:cat>
          <c:val>
            <c:numRef>
              <c:f>Catchment!$E$19:$E$27</c:f>
              <c:numCache>
                <c:formatCode>General</c:formatCode>
                <c:ptCount val="3"/>
                <c:pt idx="0">
                  <c:v>54</c:v>
                </c:pt>
                <c:pt idx="1">
                  <c:v>43</c:v>
                </c:pt>
                <c:pt idx="2">
                  <c:v>22.7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40-4458-BBA4-354FA60CC9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14647424"/>
        <c:axId val="114649344"/>
        <c:extLst xmlns:c16r2="http://schemas.microsoft.com/office/drawing/2015/06/chart"/>
      </c:barChart>
      <c:catAx>
        <c:axId val="114647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Mortality type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49344"/>
        <c:crosses val="autoZero"/>
        <c:auto val="1"/>
        <c:lblAlgn val="ctr"/>
        <c:lblOffset val="100"/>
        <c:noMultiLvlLbl val="0"/>
      </c:catAx>
      <c:valAx>
        <c:axId val="11464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Mortality Rate</a:t>
                </a:r>
              </a:p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(per 1,000 Live Births)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4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383097533821845E-2"/>
          <c:y val="0.91997142546981781"/>
          <c:w val="0.451145913162246"/>
          <c:h val="5.8724685456105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Place of U5 Death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29-4712-80CE-DD9A9C8898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29-4712-80CE-DD9A9C8898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29-4712-80CE-DD9A9C8898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29-4712-80CE-DD9A9C8898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29-4712-80CE-DD9A9C8898B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D29-4712-80CE-DD9A9C8898B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D29-4712-80CE-DD9A9C8898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'U5 Mortality Data Summary'!$M$86:$M$92</c:f>
              <c:strCache>
                <c:ptCount val="7"/>
                <c:pt idx="0">
                  <c:v>Level 2 - Dispensary</c:v>
                </c:pt>
                <c:pt idx="1">
                  <c:v>Level 3 - Health Centre</c:v>
                </c:pt>
                <c:pt idx="2">
                  <c:v>Level 4- District Hospital</c:v>
                </c:pt>
                <c:pt idx="3">
                  <c:v>Level 5 - Provincial Hospital</c:v>
                </c:pt>
                <c:pt idx="4">
                  <c:v>En Route </c:v>
                </c:pt>
                <c:pt idx="5">
                  <c:v>Home</c:v>
                </c:pt>
                <c:pt idx="6">
                  <c:v>Other</c:v>
                </c:pt>
              </c:strCache>
            </c:strRef>
          </c:cat>
          <c:val>
            <c:numRef>
              <c:f>'U5 Mortality Data Summary'!$R$86:$R$92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9D-44AA-931D-2968E4DCA70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U5 Deaths by Community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'U5 Mortality Data Summary'!$M$98:$M$129</c:f>
              <c:strCache>
                <c:ptCount val="32"/>
                <c:pt idx="0">
                  <c:v>Boabene</c:v>
                </c:pt>
                <c:pt idx="1">
                  <c:v>Bogeka 1</c:v>
                </c:pt>
                <c:pt idx="2">
                  <c:v>Bogeka 2</c:v>
                </c:pt>
                <c:pt idx="3">
                  <c:v>Bogetaorio 1</c:v>
                </c:pt>
                <c:pt idx="4">
                  <c:v>Bobetaorio 2</c:v>
                </c:pt>
                <c:pt idx="5">
                  <c:v>Bombeta 1</c:v>
                </c:pt>
                <c:pt idx="6">
                  <c:v>Bombeta 2</c:v>
                </c:pt>
                <c:pt idx="7">
                  <c:v>Bomeroga</c:v>
                </c:pt>
                <c:pt idx="8">
                  <c:v>Ebate</c:v>
                </c:pt>
                <c:pt idx="9">
                  <c:v>Getabo</c:v>
                </c:pt>
                <c:pt idx="10">
                  <c:v>Geteri</c:v>
                </c:pt>
                <c:pt idx="11">
                  <c:v>Itibo 1</c:v>
                </c:pt>
                <c:pt idx="12">
                  <c:v>Itibo 2</c:v>
                </c:pt>
                <c:pt idx="13">
                  <c:v>Itii 1</c:v>
                </c:pt>
                <c:pt idx="14">
                  <c:v>Itii 2</c:v>
                </c:pt>
                <c:pt idx="15">
                  <c:v>Mekongonyoni 1</c:v>
                </c:pt>
                <c:pt idx="16">
                  <c:v>Mekongonyoni 2</c:v>
                </c:pt>
                <c:pt idx="17">
                  <c:v>Mwonchiri 1</c:v>
                </c:pt>
                <c:pt idx="18">
                  <c:v>Mwonchiri 2</c:v>
                </c:pt>
                <c:pt idx="19">
                  <c:v>Nyabogotu</c:v>
                </c:pt>
                <c:pt idx="20">
                  <c:v>Nyagisai Mokoba</c:v>
                </c:pt>
                <c:pt idx="21">
                  <c:v>Nyakeogiro 1</c:v>
                </c:pt>
                <c:pt idx="22">
                  <c:v>Nyakeogiro 2</c:v>
                </c:pt>
                <c:pt idx="23">
                  <c:v>Nyakobari</c:v>
                </c:pt>
                <c:pt idx="24">
                  <c:v>Nyandiba 1</c:v>
                </c:pt>
                <c:pt idx="25">
                  <c:v>Nyandiba 2</c:v>
                </c:pt>
                <c:pt idx="26">
                  <c:v>Nyangweta</c:v>
                </c:pt>
                <c:pt idx="27">
                  <c:v>Nyansaga 1</c:v>
                </c:pt>
                <c:pt idx="28">
                  <c:v>Nyansaga 2</c:v>
                </c:pt>
                <c:pt idx="29">
                  <c:v>Nyansaga 3</c:v>
                </c:pt>
                <c:pt idx="30">
                  <c:v>Omoko</c:v>
                </c:pt>
                <c:pt idx="31">
                  <c:v>Riateba</c:v>
                </c:pt>
              </c:strCache>
            </c:strRef>
          </c:cat>
          <c:val>
            <c:numRef>
              <c:f>'U5 Mortality Data Summary'!$R$98:$R$129</c:f>
              <c:numCache>
                <c:formatCode>General</c:formatCode>
                <c:ptCount val="3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4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51-4552-9D33-B3764927E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869568"/>
        <c:axId val="80021760"/>
      </c:barChart>
      <c:catAx>
        <c:axId val="7586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21760"/>
        <c:crosses val="autoZero"/>
        <c:auto val="1"/>
        <c:lblAlgn val="ctr"/>
        <c:lblOffset val="100"/>
        <c:noMultiLvlLbl val="0"/>
      </c:catAx>
      <c:valAx>
        <c:axId val="800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6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Percentages</a:t>
            </a:r>
            <a:r>
              <a:rPr lang="en-US" baseline="0"/>
              <a:t> of Causes of Death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61-40FA-A911-FC0075386C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61-40FA-A911-FC0075386C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61-40FA-A911-FC0075386C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561-40FA-A911-FC0075386C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561-40FA-A911-FC0075386CF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561-40FA-A911-FC0075386CF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561-40FA-A911-FC0075386CF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561-40FA-A911-FC0075386CF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561-40FA-A911-FC0075386CF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561-40FA-A911-FC0075386CF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561-40FA-A911-FC0075386CF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561-40FA-A911-FC0075386CF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561-40FA-A911-FC0075386CF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561-40FA-A911-FC0075386CF6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561-40FA-A911-FC0075386CF6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561-40FA-A911-FC0075386CF6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561-40FA-A911-FC0075386CF6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1561-40FA-A911-FC0075386CF6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1561-40FA-A911-FC0075386CF6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1561-40FA-A911-FC0075386CF6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1561-40FA-A911-FC0075386CF6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1561-40FA-A911-FC0075386CF6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D601-4DEB-BFDA-D6C0C8832632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D601-4DEB-BFDA-D6C0C8832632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D601-4DEB-BFDA-D6C0C8832632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61-40FA-A911-FC0075386CF6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61-40FA-A911-FC0075386CF6}"/>
                </c:ext>
              </c:extLst>
            </c:dLbl>
            <c:dLbl>
              <c:idx val="2"/>
              <c:layout>
                <c:manualLayout>
                  <c:x val="3.7694565623412037E-2"/>
                  <c:y val="4.07035040399206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61-40FA-A911-FC0075386CF6}"/>
                </c:ext>
              </c:extLst>
            </c:dLbl>
            <c:dLbl>
              <c:idx val="3"/>
              <c:layout>
                <c:manualLayout>
                  <c:x val="2.5968467356835261E-2"/>
                  <c:y val="-8.7796858539935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61-40FA-A911-FC0075386CF6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61-40FA-A911-FC0075386CF6}"/>
                </c:ext>
              </c:extLst>
            </c:dLbl>
            <c:dLbl>
              <c:idx val="8"/>
              <c:layout>
                <c:manualLayout>
                  <c:x val="-9.7289121487695081E-3"/>
                  <c:y val="-5.73169566446475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561-40FA-A911-FC0075386CF6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561-40FA-A911-FC0075386CF6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561-40FA-A911-FC0075386CF6}"/>
                </c:ext>
              </c:extLst>
            </c:dLbl>
            <c:dLbl>
              <c:idx val="12"/>
              <c:layout>
                <c:manualLayout>
                  <c:x val="-6.7677316082483709E-3"/>
                  <c:y val="-4.52527017056121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561-40FA-A911-FC0075386CF6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561-40FA-A911-FC0075386CF6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561-40FA-A911-FC0075386CF6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561-40FA-A911-FC0075386CF6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561-40FA-A911-FC0075386CF6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561-40FA-A911-FC0075386CF6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561-40FA-A911-FC0075386CF6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561-40FA-A911-FC0075386CF6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561-40FA-A911-FC0075386CF6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561-40FA-A911-FC0075386CF6}"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D601-4DEB-BFDA-D6C0C8832632}"/>
                </c:ext>
              </c:extLst>
            </c:dLbl>
            <c:dLbl>
              <c:idx val="2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D601-4DEB-BFDA-D6C0C8832632}"/>
                </c:ext>
              </c:extLst>
            </c:dLbl>
            <c:dLbl>
              <c:idx val="24"/>
              <c:layout>
                <c:manualLayout>
                  <c:x val="-7.7919493916248726E-3"/>
                  <c:y val="-9.01969429106224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D601-4DEB-BFDA-D6C0C8832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'U5 Mortality Data Summary'!$M$54:$M$78</c:f>
              <c:strCache>
                <c:ptCount val="25"/>
                <c:pt idx="0">
                  <c:v>Congenital malformations</c:v>
                </c:pt>
                <c:pt idx="1">
                  <c:v>Birth trauma</c:v>
                </c:pt>
                <c:pt idx="2">
                  <c:v>Birth asphyxia</c:v>
                </c:pt>
                <c:pt idx="3">
                  <c:v>Neonatal sepsis</c:v>
                </c:pt>
                <c:pt idx="4">
                  <c:v>Low birth weight</c:v>
                </c:pt>
                <c:pt idx="5">
                  <c:v>Cord compression</c:v>
                </c:pt>
                <c:pt idx="6">
                  <c:v>Anemia</c:v>
                </c:pt>
                <c:pt idx="7">
                  <c:v>Feeding accident - choking</c:v>
                </c:pt>
                <c:pt idx="8">
                  <c:v>Prematurity</c:v>
                </c:pt>
                <c:pt idx="9">
                  <c:v>Convulsions and disorders of cerebral status</c:v>
                </c:pt>
                <c:pt idx="10">
                  <c:v>Respiratory or cardiovascular disorders</c:v>
                </c:pt>
                <c:pt idx="11">
                  <c:v>Malaria</c:v>
                </c:pt>
                <c:pt idx="12">
                  <c:v>Pneumonia</c:v>
                </c:pt>
                <c:pt idx="13">
                  <c:v>Dysentery</c:v>
                </c:pt>
                <c:pt idx="14">
                  <c:v>Cholera</c:v>
                </c:pt>
                <c:pt idx="15">
                  <c:v>Meningitis</c:v>
                </c:pt>
                <c:pt idx="16">
                  <c:v>Rabies</c:v>
                </c:pt>
                <c:pt idx="17">
                  <c:v>Domestic violence</c:v>
                </c:pt>
                <c:pt idx="18">
                  <c:v>Murder</c:v>
                </c:pt>
                <c:pt idx="19">
                  <c:v>Accident</c:v>
                </c:pt>
                <c:pt idx="20">
                  <c:v>HIV-related complications</c:v>
                </c:pt>
                <c:pt idx="21">
                  <c:v>TB</c:v>
                </c:pt>
                <c:pt idx="22">
                  <c:v>Cancer</c:v>
                </c:pt>
                <c:pt idx="23">
                  <c:v>Unknown</c:v>
                </c:pt>
                <c:pt idx="24">
                  <c:v>Other</c:v>
                </c:pt>
              </c:strCache>
            </c:strRef>
          </c:cat>
          <c:val>
            <c:numRef>
              <c:f>'U5 Mortality Data Summary'!$R$54:$R$78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4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08-42F1-AF2B-6144EFDA6A0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Maternal Mortality Rate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395-4A5B-8B43-6C86AC61B65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95-4A5B-8B43-6C86AC61B6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395-4A5B-8B43-6C86AC61B65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95-4A5B-8B43-6C86AC61B6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Catchment!$A$40:$D$40</c:f>
              <c:strCache>
                <c:ptCount val="4"/>
                <c:pt idx="0">
                  <c:v>Iranda</c:v>
                </c:pt>
                <c:pt idx="1">
                  <c:v>Matongo</c:v>
                </c:pt>
                <c:pt idx="2">
                  <c:v>Kenya National</c:v>
                </c:pt>
                <c:pt idx="3">
                  <c:v>County</c:v>
                </c:pt>
              </c:strCache>
            </c:strRef>
          </c:cat>
          <c:val>
            <c:numRef>
              <c:f>Catchment!$A$41:$D$41</c:f>
              <c:numCache>
                <c:formatCode>0</c:formatCode>
                <c:ptCount val="4"/>
                <c:pt idx="0">
                  <c:v>940.43887147335431</c:v>
                </c:pt>
                <c:pt idx="1">
                  <c:v>1515</c:v>
                </c:pt>
                <c:pt idx="2" formatCode="General">
                  <c:v>510</c:v>
                </c:pt>
                <c:pt idx="3" formatCode="General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95-4A5B-8B43-6C86AC61B65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Catchment!#REF!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69"/>
        <c:axId val="131379968"/>
        <c:axId val="1313818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Catchment!$A$40:$D$40</c15:sqref>
                        </c15:formulaRef>
                      </c:ext>
                    </c:extLst>
                    <c:strCache>
                      <c:ptCount val="4"/>
                      <c:pt idx="0">
                        <c:v>Iranda</c:v>
                      </c:pt>
                      <c:pt idx="1">
                        <c:v>Matongo</c:v>
                      </c:pt>
                      <c:pt idx="2">
                        <c:v>Kenya National</c:v>
                      </c:pt>
                      <c:pt idx="3">
                        <c:v>County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Catchment!$A$42:$D$42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E395-4A5B-8B43-6C86AC61B65E}"/>
                  </c:ext>
                  <c:ext uri="{02D57815-91ED-43cb-92C2-25804820EDAC}">
                    <c15:filteredSeriesTitle>
                      <c15:tx>
                        <c:strRef>
                          <c:extLst xmlns:c16r2="http://schemas.microsoft.com/office/drawing/2015/06/chart">
                            <c:ext uri="{02D57815-91ED-43cb-92C2-25804820EDAC}">
                              <c15:formulaRef>
                                <c15:sqref>Catchment!#REF!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</c:extLst>
              </c15:ser>
            </c15:filteredBarSeries>
          </c:ext>
        </c:extLst>
      </c:barChart>
      <c:catAx>
        <c:axId val="131379968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81888"/>
        <c:crosses val="autoZero"/>
        <c:auto val="1"/>
        <c:lblAlgn val="ctr"/>
        <c:lblOffset val="100"/>
        <c:noMultiLvlLbl val="0"/>
      </c:catAx>
      <c:valAx>
        <c:axId val="13138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MMR</a:t>
                </a:r>
                <a:r>
                  <a:rPr lang="en-US" baseline="0"/>
                  <a:t> per 100,000 live births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7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Maternal Deaths by Community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76-4A34-B432-E9AF3D679F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76-4A34-B432-E9AF3D679F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76-4A34-B432-E9AF3D679F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76-4A34-B432-E9AF3D679F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176-4A34-B432-E9AF3D679F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176-4A34-B432-E9AF3D679FA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176-4A34-B432-E9AF3D679FA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176-4A34-B432-E9AF3D679FA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176-4A34-B432-E9AF3D679FA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176-4A34-B432-E9AF3D679FA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176-4A34-B432-E9AF3D679FA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176-4A34-B432-E9AF3D679FA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176-4A34-B432-E9AF3D679FA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176-4A34-B432-E9AF3D679FA3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176-4A34-B432-E9AF3D679FA3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176-4A34-B432-E9AF3D679FA3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7176-4A34-B432-E9AF3D679FA3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7176-4A34-B432-E9AF3D679FA3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7176-4A34-B432-E9AF3D679FA3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7176-4A34-B432-E9AF3D679FA3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C12-4140-AB27-FCA8FBDF4A3B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C12-4140-AB27-FCA8FBDF4A3B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76-4A34-B432-E9AF3D679FA3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76-4A34-B432-E9AF3D679FA3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76-4A34-B432-E9AF3D679FA3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76-4A34-B432-E9AF3D679FA3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76-4A34-B432-E9AF3D679FA3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76-4A34-B432-E9AF3D679FA3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76-4A34-B432-E9AF3D679FA3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76-4A34-B432-E9AF3D679FA3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76-4A34-B432-E9AF3D679FA3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76-4A34-B432-E9AF3D679FA3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76-4A34-B432-E9AF3D679FA3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176-4A34-B432-E9AF3D679FA3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176-4A34-B432-E9AF3D679FA3}"/>
                </c:ext>
              </c:extLst>
            </c:dLbl>
            <c:dLbl>
              <c:idx val="13"/>
              <c:layout>
                <c:manualLayout>
                  <c:x val="-0.13367334713663426"/>
                  <c:y val="0.10077586183624856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176-4A34-B432-E9AF3D679FA3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176-4A34-B432-E9AF3D679FA3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176-4A34-B432-E9AF3D679FA3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176-4A34-B432-E9AF3D679FA3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176-4A34-B432-E9AF3D679FA3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176-4A34-B432-E9AF3D679FA3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176-4A34-B432-E9AF3D679FA3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C12-4140-AB27-FCA8FBDF4A3B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C12-4140-AB27-FCA8FBDF4A3B}"/>
                </c:ext>
              </c:extLst>
            </c:dLbl>
            <c:dLbl>
              <c:idx val="2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3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375-4738-A8E2-B6FD0D1BE096}"/>
                </c:ext>
              </c:extLst>
            </c:dLbl>
            <c:dLbl>
              <c:idx val="2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375-4738-A8E2-B6FD0D1BE096}"/>
                </c:ext>
              </c:extLst>
            </c:dLbl>
            <c:dLbl>
              <c:idx val="2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375-4738-A8E2-B6FD0D1BE096}"/>
                </c:ext>
              </c:extLst>
            </c:dLbl>
            <c:dLbl>
              <c:idx val="2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375-4738-A8E2-B6FD0D1BE096}"/>
                </c:ext>
              </c:extLst>
            </c:dLbl>
            <c:dLbl>
              <c:idx val="2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375-4738-A8E2-B6FD0D1BE096}"/>
                </c:ext>
              </c:extLst>
            </c:dLbl>
            <c:dLbl>
              <c:idx val="2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375-4738-A8E2-B6FD0D1BE096}"/>
                </c:ext>
              </c:extLst>
            </c:dLbl>
            <c:dLbl>
              <c:idx val="3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375-4738-A8E2-B6FD0D1BE096}"/>
                </c:ext>
              </c:extLst>
            </c:dLbl>
            <c:dLbl>
              <c:idx val="3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375-4738-A8E2-B6FD0D1BE09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'Maternal Mortality Data Summary'!$O$4:$O$36</c:f>
              <c:strCache>
                <c:ptCount val="32"/>
                <c:pt idx="0">
                  <c:v>Boabene</c:v>
                </c:pt>
                <c:pt idx="1">
                  <c:v>Bogeka 1</c:v>
                </c:pt>
                <c:pt idx="2">
                  <c:v>Bogeka 2</c:v>
                </c:pt>
                <c:pt idx="3">
                  <c:v>Bogetaorio 1</c:v>
                </c:pt>
                <c:pt idx="4">
                  <c:v>Bobetaorio 2</c:v>
                </c:pt>
                <c:pt idx="5">
                  <c:v>Bombeta 1</c:v>
                </c:pt>
                <c:pt idx="6">
                  <c:v>Bombeta 2</c:v>
                </c:pt>
                <c:pt idx="7">
                  <c:v>Bomeroga</c:v>
                </c:pt>
                <c:pt idx="8">
                  <c:v>Ebate</c:v>
                </c:pt>
                <c:pt idx="9">
                  <c:v>Getabo</c:v>
                </c:pt>
                <c:pt idx="10">
                  <c:v>Geteri</c:v>
                </c:pt>
                <c:pt idx="11">
                  <c:v>Itibo 1</c:v>
                </c:pt>
                <c:pt idx="12">
                  <c:v>Itibo 2</c:v>
                </c:pt>
                <c:pt idx="13">
                  <c:v>Itii 1</c:v>
                </c:pt>
                <c:pt idx="14">
                  <c:v>Itii 2</c:v>
                </c:pt>
                <c:pt idx="15">
                  <c:v>Mekongonyoni 1</c:v>
                </c:pt>
                <c:pt idx="16">
                  <c:v>Mekongonyoni 2</c:v>
                </c:pt>
                <c:pt idx="17">
                  <c:v>Mwonchiri 1</c:v>
                </c:pt>
                <c:pt idx="18">
                  <c:v>Mwonchiri 2</c:v>
                </c:pt>
                <c:pt idx="19">
                  <c:v>Nyabogotu</c:v>
                </c:pt>
                <c:pt idx="20">
                  <c:v>Nyagisai Mokoba</c:v>
                </c:pt>
                <c:pt idx="21">
                  <c:v>Nyakeogiro 1</c:v>
                </c:pt>
                <c:pt idx="22">
                  <c:v>Nyakeogiro 2</c:v>
                </c:pt>
                <c:pt idx="23">
                  <c:v>Nyakobari</c:v>
                </c:pt>
                <c:pt idx="24">
                  <c:v>Nyandiba 1</c:v>
                </c:pt>
                <c:pt idx="25">
                  <c:v>Nyandiba 2</c:v>
                </c:pt>
                <c:pt idx="26">
                  <c:v>Nyangweta</c:v>
                </c:pt>
                <c:pt idx="27">
                  <c:v>Nyansaga 1</c:v>
                </c:pt>
                <c:pt idx="28">
                  <c:v>Nyansaga 2</c:v>
                </c:pt>
                <c:pt idx="29">
                  <c:v>Nyansaga 3</c:v>
                </c:pt>
                <c:pt idx="30">
                  <c:v>Omoko</c:v>
                </c:pt>
                <c:pt idx="31">
                  <c:v>Riateba</c:v>
                </c:pt>
              </c:strCache>
            </c:strRef>
          </c:cat>
          <c:val>
            <c:numRef>
              <c:f>'Maternal Mortality Data Summary'!$T$4:$T$36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D3-42B2-B671-1EEB3FAE5E3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Primary</a:t>
            </a:r>
            <a:r>
              <a:rPr lang="en-US" b="1" baseline="0"/>
              <a:t> Cause of Death</a:t>
            </a:r>
            <a:endParaRPr lang="en-US" b="1"/>
          </a:p>
        </c:rich>
      </c:tx>
      <c:layout>
        <c:manualLayout>
          <c:xMode val="edge"/>
          <c:yMode val="edge"/>
          <c:x val="0.17777706945929775"/>
          <c:y val="3.750013296033527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2F-4196-AD70-D9916A6293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2F-4196-AD70-D9916A6293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2F-4196-AD70-D9916A6293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2F-4196-AD70-D9916A6293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92F-4196-AD70-D9916A6293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92F-4196-AD70-D9916A62939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92F-4196-AD70-D9916A62939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92F-4196-AD70-D9916A62939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92F-4196-AD70-D9916A62939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92F-4196-AD70-D9916A62939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92F-4196-AD70-D9916A62939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92F-4196-AD70-D9916A62939B}"/>
              </c:ext>
            </c:extLst>
          </c:dPt>
          <c:dLbls>
            <c:dLbl>
              <c:idx val="0"/>
              <c:layout>
                <c:manualLayout>
                  <c:x val="-0.15400284665683428"/>
                  <c:y val="0.1571538890137926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2F-4196-AD70-D9916A62939B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2F-4196-AD70-D9916A62939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]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2F-4196-AD70-D9916A62939B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2F-4196-AD70-D9916A62939B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2F-4196-AD70-D9916A62939B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2F-4196-AD70-D9916A62939B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2F-4196-AD70-D9916A62939B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2F-4196-AD70-D9916A62939B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2F-4196-AD70-D9916A62939B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2F-4196-AD70-D9916A629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'Maternal Mortality Data Summary'!$O$70:$O$81</c:f>
              <c:strCache>
                <c:ptCount val="12"/>
                <c:pt idx="0">
                  <c:v>Ectopic Pregnancy</c:v>
                </c:pt>
                <c:pt idx="1">
                  <c:v>Unsafe abortion</c:v>
                </c:pt>
                <c:pt idx="2">
                  <c:v>Antepartum Hemorrhage</c:v>
                </c:pt>
                <c:pt idx="3">
                  <c:v>Postpartum Hemorrhage</c:v>
                </c:pt>
                <c:pt idx="4">
                  <c:v>Eclampsia</c:v>
                </c:pt>
                <c:pt idx="5">
                  <c:v>Preeclampsia</c:v>
                </c:pt>
                <c:pt idx="6">
                  <c:v>Ruptured uterus</c:v>
                </c:pt>
                <c:pt idx="7">
                  <c:v>Obstructed labor</c:v>
                </c:pt>
                <c:pt idx="8">
                  <c:v>Sepsis/infection</c:v>
                </c:pt>
                <c:pt idx="9">
                  <c:v>Embolism</c:v>
                </c:pt>
                <c:pt idx="10">
                  <c:v>Unanticipated complications of management</c:v>
                </c:pt>
                <c:pt idx="11">
                  <c:v>Other</c:v>
                </c:pt>
              </c:strCache>
            </c:strRef>
          </c:cat>
          <c:val>
            <c:numRef>
              <c:f>'Maternal Mortality Data Summary'!$T$70:$T$81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892F-4196-AD70-D9916A6293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13222425314231"/>
          <c:y val="1.2905599413347717E-2"/>
          <c:w val="0.3422427585731877"/>
          <c:h val="0.97136441080426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53A9C2-1A13-4FEA-8B56-91E44EFD8943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C02E22-5E91-49AA-9557-9FBC891A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46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7ED210-F021-4967-B571-59BFA9FD0F3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7B6370-B48F-41A1-9869-96333AAD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4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6370-B48F-41A1-9869-96333AADB9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5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9C1443-5D3B-4C6C-AAC6-0E3988ED717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2AE42B-C9FF-4033-87DF-F4619FE6E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443-5D3B-4C6C-AAC6-0E3988ED717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E42B-C9FF-4033-87DF-F4619FE6E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443-5D3B-4C6C-AAC6-0E3988ED717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E42B-C9FF-4033-87DF-F4619FE6E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443-5D3B-4C6C-AAC6-0E3988ED717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E42B-C9FF-4033-87DF-F4619FE6EF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443-5D3B-4C6C-AAC6-0E3988ED717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E42B-C9FF-4033-87DF-F4619FE6EF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443-5D3B-4C6C-AAC6-0E3988ED717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E42B-C9FF-4033-87DF-F4619FE6EF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443-5D3B-4C6C-AAC6-0E3988ED717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E42B-C9FF-4033-87DF-F4619FE6EFA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443-5D3B-4C6C-AAC6-0E3988ED717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E42B-C9FF-4033-87DF-F4619FE6EF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443-5D3B-4C6C-AAC6-0E3988ED717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E42B-C9FF-4033-87DF-F4619FE6E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79C1443-5D3B-4C6C-AAC6-0E3988ED717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E42B-C9FF-4033-87DF-F4619FE6EFA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9C1443-5D3B-4C6C-AAC6-0E3988ED717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2AE42B-C9FF-4033-87DF-F4619FE6EFA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9C1443-5D3B-4C6C-AAC6-0E3988ED7178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2AE42B-C9FF-4033-87DF-F4619FE6EF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sri.uonbi.ac.ke/sites/default/files/chss/psri/psri/MICS4%20Report%20Kisii.pdf" TargetMode="External"/><Relationship Id="rId2" Type="http://schemas.openxmlformats.org/officeDocument/2006/relationships/hyperlink" Target="https://data.unicef.org/country/ke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KIKOP </a:t>
            </a:r>
            <a:r>
              <a:rPr lang="en-US" dirty="0" smtClean="0"/>
              <a:t>PROJECT IRANDA </a:t>
            </a:r>
            <a:r>
              <a:rPr lang="en-US" dirty="0"/>
              <a:t>CENSUS FINDINGS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KEVIN KAYANDO AULLA</a:t>
            </a:r>
          </a:p>
        </p:txBody>
      </p:sp>
    </p:spTree>
    <p:extLst>
      <p:ext uri="{BB962C8B-B14F-4D97-AF65-F5344CB8AC3E}">
        <p14:creationId xmlns:p14="http://schemas.microsoft.com/office/powerpoint/2010/main" val="26908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89C9267F-DC51-40AF-A88C-9290B53F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U5 Deaths </a:t>
            </a:r>
            <a:r>
              <a:rPr lang="en-US" dirty="0" smtClean="0"/>
              <a:t>class </a:t>
            </a:r>
            <a:r>
              <a:rPr lang="en-US" dirty="0" err="1" smtClean="0"/>
              <a:t>cntd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FA28354-076E-4F4A-B5F5-030A96BAB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08963"/>
              </p:ext>
            </p:extLst>
          </p:nvPr>
        </p:nvGraphicFramePr>
        <p:xfrm>
          <a:off x="152400" y="1219200"/>
          <a:ext cx="883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68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78900DA-C853-4378-A679-0DF6522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U5 Death Distribution by Location of Death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77F0E3B7-35AB-417B-B6A1-A8849262A7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0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5 death by community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4D02C83-5072-474E-A44F-4846BB3D1A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45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8C731E6-5FEB-48A1-8770-8CA779D6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U5 Death Distribution by Cause of Death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2B6F7E7-A755-4936-8BE0-ED2D8296C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64107"/>
              </p:ext>
            </p:extLst>
          </p:nvPr>
        </p:nvGraphicFramePr>
        <p:xfrm>
          <a:off x="152400" y="1524000"/>
          <a:ext cx="876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57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B5F682D-1125-49D7-8702-DD5960FF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Maternal </a:t>
            </a:r>
            <a:r>
              <a:rPr lang="en-US" dirty="0" smtClean="0"/>
              <a:t>Mortality charts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F3AA52B-D617-4CCE-9812-E1274F840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958393"/>
              </p:ext>
            </p:extLst>
          </p:nvPr>
        </p:nvGraphicFramePr>
        <p:xfrm>
          <a:off x="228600" y="12192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81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deaths by community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67A5188-5FBB-472E-8EA3-916FD8410E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469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MATERNAL DEATHS PRIMARY CAUSES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58C6A17-FA68-4E18-B1AC-5A6EC8633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988928"/>
              </p:ext>
            </p:extLst>
          </p:nvPr>
        </p:nvGraphicFramePr>
        <p:xfrm>
          <a:off x="304800" y="12954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91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MATERNAL MORTALITY PLACE OF DEATH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xdr="http://schemas.openxmlformats.org/drawingml/2006/spreadsheetDrawing" xmlns="" xmlns:a16="http://schemas.microsoft.com/office/drawing/2014/main" xmlns:lc="http://schemas.openxmlformats.org/drawingml/2006/lockedCanvas" id="{B4EF27DC-793E-41B1-A2E4-C8D06FEC1E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86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mortality by age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04F64B8-B355-4571-BF17-7D1083D5E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635326"/>
              </p:ext>
            </p:extLst>
          </p:nvPr>
        </p:nvGraphicFramePr>
        <p:xfrm>
          <a:off x="228600" y="1481138"/>
          <a:ext cx="8458200" cy="537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0312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STILL BORN CLASSIFICATION AND LOCATION OF STILL BORN DELIVERY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xdr="http://schemas.openxmlformats.org/drawingml/2006/spreadsheetDrawing" xmlns="" xmlns:a16="http://schemas.microsoft.com/office/drawing/2014/main" xmlns:lc="http://schemas.openxmlformats.org/drawingml/2006/lockedCanvas" id="{3D1B2D7F-A572-43A8-BF5C-9E43B90812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982181"/>
              </p:ext>
            </p:extLst>
          </p:nvPr>
        </p:nvGraphicFramePr>
        <p:xfrm>
          <a:off x="4724400" y="1447800"/>
          <a:ext cx="38862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F3612B7-85B0-464C-9EE0-1A132BE16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692904"/>
              </p:ext>
            </p:extLst>
          </p:nvPr>
        </p:nvGraphicFramePr>
        <p:xfrm>
          <a:off x="457200" y="1481138"/>
          <a:ext cx="4114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47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KIKOP MAPPING AND CENSUS PROCESS WAS DONE IN THE MONTHS </a:t>
            </a:r>
            <a:r>
              <a:rPr lang="en-US" dirty="0" smtClean="0"/>
              <a:t>FEB, MARCH, APR AND MAY</a:t>
            </a:r>
            <a:endParaRPr lang="en-US" dirty="0"/>
          </a:p>
          <a:p>
            <a:r>
              <a:rPr lang="en-US" dirty="0"/>
              <a:t>MAPPING WAS DONE BY KIKOP FIELD OFFICERS SUPERVISED </a:t>
            </a:r>
            <a:r>
              <a:rPr lang="en-US" dirty="0" smtClean="0"/>
              <a:t>BY KIKOP COMMUNITY SUPPORT SUPERVISOR, SCPHO AND CPHO</a:t>
            </a:r>
            <a:endParaRPr lang="en-US" dirty="0"/>
          </a:p>
          <a:p>
            <a:r>
              <a:rPr lang="en-US" dirty="0"/>
              <a:t>ALL HOUSEHOLD WERE MARKED WITH A UNIQUE PROJECT NUMBER AND CODE</a:t>
            </a:r>
          </a:p>
          <a:p>
            <a:r>
              <a:rPr lang="en-US" dirty="0"/>
              <a:t>GPS COORDINATES FOR ALL HOUSEHOLDS WERE TAKEN</a:t>
            </a:r>
          </a:p>
          <a:p>
            <a:r>
              <a:rPr lang="en-US" dirty="0" smtClean="0"/>
              <a:t>3962 </a:t>
            </a:r>
            <a:r>
              <a:rPr lang="en-US" dirty="0"/>
              <a:t>HOUSEHOLDS WERE MAPPED </a:t>
            </a:r>
            <a:r>
              <a:rPr lang="en-US" dirty="0" smtClean="0"/>
              <a:t>IN </a:t>
            </a:r>
            <a:r>
              <a:rPr lang="en-US" dirty="0"/>
              <a:t>CATCHMENT</a:t>
            </a:r>
          </a:p>
          <a:p>
            <a:r>
              <a:rPr lang="en-US" dirty="0"/>
              <a:t>CLAN ELDERS, CHVS WERE USED AS GUIDES DURING THE CENSUS PROCESS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AND CENSUS PROCESS</a:t>
            </a:r>
          </a:p>
        </p:txBody>
      </p:sp>
    </p:spTree>
    <p:extLst>
      <p:ext uri="{BB962C8B-B14F-4D97-AF65-F5344CB8AC3E}">
        <p14:creationId xmlns:p14="http://schemas.microsoft.com/office/powerpoint/2010/main" val="9625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2C72D99-DE25-4997-A7A4-5173EE55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Stillbirths by Catchment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ED689A7-FF23-446E-8E7B-6A6213C41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50855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1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data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DE3AD0BE-1DCE-4998-9C71-31458E7F3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601939"/>
              </p:ext>
            </p:extLst>
          </p:nvPr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33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data </a:t>
            </a:r>
            <a:r>
              <a:rPr lang="en-US" dirty="0" err="1" smtClean="0"/>
              <a:t>contd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651A833-3552-4E55-AEAD-D5023908D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340985"/>
              </p:ext>
            </p:extLst>
          </p:nvPr>
        </p:nvGraphicFramePr>
        <p:xfrm>
          <a:off x="152400" y="1143000"/>
          <a:ext cx="8991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965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 2 HF delivery, health card and LLITN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36292277-22C2-4649-B6BC-C1DE10B39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20807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50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SANITATION STATUS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C2558279-7A8C-4335-8092-D08BA6C05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89480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8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HOUSEHOLD WITH HAND WASHING STATIONS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677E264F-9309-4ECD-8FDF-E040DA576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94403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96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HOUSEHOLD WITH IMPROVED WATER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257EA8FB-AF02-498C-8501-BE783498E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42090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71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TRANSPORTATION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F9BCA72D-5679-4CC9-A6D9-9561E0FD2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61281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8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HOUSE TO HOUSE CENSUS PROCESS TOOK </a:t>
            </a:r>
            <a:r>
              <a:rPr lang="en-US" dirty="0" smtClean="0"/>
              <a:t>3 MONTHS </a:t>
            </a:r>
            <a:r>
              <a:rPr lang="en-US" dirty="0"/>
              <a:t>TO COMPLETE</a:t>
            </a:r>
          </a:p>
          <a:p>
            <a:r>
              <a:rPr lang="en-US" dirty="0"/>
              <a:t>THE PROCESS WAS CONDUCTED BY KIKOP FIELD OFFICERS AND SUPERVISED BY </a:t>
            </a:r>
            <a:r>
              <a:rPr lang="en-US" dirty="0" smtClean="0"/>
              <a:t>KIKOP COMMUNITY SUPPORT SUPERVISOR AND SCPHO</a:t>
            </a:r>
            <a:endParaRPr lang="en-US" dirty="0"/>
          </a:p>
          <a:p>
            <a:r>
              <a:rPr lang="en-US" dirty="0"/>
              <a:t>A CENSUS TOOL BY KIKOP COLLECTED FAMILY INFORMATION AND VITAL EVENTS (BIRTHS,DEATHS,PREGNANCIES</a:t>
            </a:r>
            <a:r>
              <a:rPr lang="en-US" dirty="0" smtClean="0"/>
              <a:t>) IN </a:t>
            </a:r>
            <a:r>
              <a:rPr lang="en-US" dirty="0"/>
              <a:t>THE PREVIOUS 12 </a:t>
            </a:r>
            <a:r>
              <a:rPr lang="en-US" dirty="0" smtClean="0"/>
              <a:t>MONTHS</a:t>
            </a:r>
          </a:p>
          <a:p>
            <a:r>
              <a:rPr lang="en-US" dirty="0" smtClean="0"/>
              <a:t>DATA WAS COLLECTED DIGITALY USING ODK TECHNOLOGY WITH GOOGLE DRIVE AS OUR SERVER</a:t>
            </a:r>
            <a:endParaRPr lang="en-US" dirty="0"/>
          </a:p>
          <a:p>
            <a:r>
              <a:rPr lang="en-US" dirty="0"/>
              <a:t>QUALITY CONTROL WAS DONE THROUGH </a:t>
            </a:r>
            <a:r>
              <a:rPr lang="en-US" dirty="0" smtClean="0"/>
              <a:t>QIVC METHODOLOGY</a:t>
            </a:r>
            <a:endParaRPr lang="en-US" dirty="0"/>
          </a:p>
          <a:p>
            <a:r>
              <a:rPr lang="en-US" dirty="0"/>
              <a:t>DATA WAS </a:t>
            </a:r>
            <a:r>
              <a:rPr lang="en-US" dirty="0" smtClean="0"/>
              <a:t>CLEANED ON A DAILY BASIS AND BACK UP SAVED IN OUR KIKOP DROPBOX </a:t>
            </a:r>
            <a:endParaRPr lang="en-US" dirty="0"/>
          </a:p>
          <a:p>
            <a:r>
              <a:rPr lang="en-US" dirty="0" smtClean="0"/>
              <a:t>3573 (90%) </a:t>
            </a:r>
            <a:r>
              <a:rPr lang="en-US" dirty="0"/>
              <a:t>OF HOUSEHOLDS WERE REACHED. OTHERS HAD MIGRATED TO TOWNS AND WERE NOT PERMANENT </a:t>
            </a:r>
            <a:r>
              <a:rPr lang="en-US" dirty="0" smtClean="0"/>
              <a:t>RESIDENTS</a:t>
            </a:r>
          </a:p>
          <a:p>
            <a:r>
              <a:rPr lang="en-US" dirty="0" smtClean="0"/>
              <a:t>THE TOTAL POPULATION THAT WAS REACHED DURING THE CENSUS PROCESS WAS 14435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PROCESS</a:t>
            </a:r>
          </a:p>
        </p:txBody>
      </p:sp>
    </p:spTree>
    <p:extLst>
      <p:ext uri="{BB962C8B-B14F-4D97-AF65-F5344CB8AC3E}">
        <p14:creationId xmlns:p14="http://schemas.microsoft.com/office/powerpoint/2010/main" val="24133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CENSUS PROCESS VERBAL AUTOPSIES WERE CONDUCTED FOR ALL </a:t>
            </a:r>
            <a:r>
              <a:rPr lang="en-US" dirty="0" smtClean="0"/>
              <a:t>STILL </a:t>
            </a:r>
            <a:r>
              <a:rPr lang="en-US" dirty="0"/>
              <a:t>BIRTHS, INFANTS AND  MATERNAL DEATHS</a:t>
            </a:r>
          </a:p>
          <a:p>
            <a:r>
              <a:rPr lang="en-US" dirty="0"/>
              <a:t>THE PROCESS WAS GUIDED BY MOH AND WHO GUIDELINES ON VERBAL AUTOPSIES</a:t>
            </a:r>
          </a:p>
          <a:p>
            <a:r>
              <a:rPr lang="en-US" dirty="0"/>
              <a:t>THE VERBAL AUTOPSIES PROCESS WAS LED BY THE </a:t>
            </a:r>
            <a:r>
              <a:rPr lang="en-US" dirty="0" smtClean="0"/>
              <a:t>KIKOP NURSES</a:t>
            </a:r>
          </a:p>
          <a:p>
            <a:r>
              <a:rPr lang="en-US" dirty="0" smtClean="0"/>
              <a:t>THEREAFTER A COMMITTEE COMPRISED OF MOH OFFICIALS REVIEWED THE VERBAL AUTOPSY FINDINGS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AUTOPSIES</a:t>
            </a:r>
          </a:p>
        </p:txBody>
      </p:sp>
    </p:spTree>
    <p:extLst>
      <p:ext uri="{BB962C8B-B14F-4D97-AF65-F5344CB8AC3E}">
        <p14:creationId xmlns:p14="http://schemas.microsoft.com/office/powerpoint/2010/main" val="9580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131102"/>
              </p:ext>
            </p:extLst>
          </p:nvPr>
        </p:nvGraphicFramePr>
        <p:xfrm>
          <a:off x="304799" y="1219199"/>
          <a:ext cx="7375873" cy="541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2979"/>
                <a:gridCol w="861060"/>
                <a:gridCol w="1380946"/>
                <a:gridCol w="1640888"/>
              </a:tblGrid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Age Group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Male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Female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1534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5-9 yrs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1791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10-14 yrs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15-19 yrs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1733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20-24 yrs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1259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25-30 yrs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30-35 yrs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36-40 yrs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40-45 yrs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45-50 yrs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50-55 yrs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55-60 yrs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60-65 yrs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65+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DATA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DATA PYRAMID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FF4A8259-1100-4923-81CC-915936971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360034"/>
              </p:ext>
            </p:extLst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6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752514"/>
              </p:ext>
            </p:extLst>
          </p:nvPr>
        </p:nvGraphicFramePr>
        <p:xfrm>
          <a:off x="152400" y="1219199"/>
          <a:ext cx="8991600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6280"/>
                <a:gridCol w="1110850"/>
                <a:gridCol w="1781553"/>
                <a:gridCol w="1592917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Demographics of CATCHMENT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Pregnant women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number of WRA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Population U5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Population of U1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Population of U2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Population of U5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1534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KIKOP TARGET AGE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754719"/>
              </p:ext>
            </p:extLst>
          </p:nvPr>
        </p:nvGraphicFramePr>
        <p:xfrm>
          <a:off x="457200" y="838200"/>
          <a:ext cx="8229600" cy="5105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8702"/>
                <a:gridCol w="1656808"/>
                <a:gridCol w="1753849"/>
                <a:gridCol w="1211836"/>
                <a:gridCol w="927812"/>
                <a:gridCol w="700593"/>
              </a:tblGrid>
              <a:tr h="7293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Mortality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Number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Iranda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Matongo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sng" strike="noStrike">
                          <a:effectLst/>
                          <a:hlinkClick r:id="rId2"/>
                        </a:rPr>
                        <a:t>National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sng" strike="noStrike">
                          <a:effectLst/>
                          <a:hlinkClick r:id="rId3"/>
                        </a:rPr>
                        <a:t>County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</a:tr>
              <a:tr h="7293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U1 Mortality/Infant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81.5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</a:tr>
              <a:tr h="7293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Deaths between 1-11 months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</a:tr>
              <a:tr h="7293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Neonatal Mortality (&lt;29 days)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68.2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</a:tr>
              <a:tr h="7293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Early Neonatal Mortality (&lt;7 days)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37.6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</a:tr>
              <a:tr h="7293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Perinatal mortality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125.4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113.6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</a:tr>
              <a:tr h="7293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Stillbirths U2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smtClean="0">
                          <a:effectLst/>
                        </a:rPr>
                        <a:t>87.8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15.0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03" marR="7103" marT="7103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MORTALITY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 5 MORTALITY DISTRIBUTION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B643DA1D-7C02-44F0-997E-300E7CA5E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81800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6110</TotalTime>
  <Words>776</Words>
  <Application>Microsoft Office PowerPoint</Application>
  <PresentationFormat>On-screen Show (4:3)</PresentationFormat>
  <Paragraphs>227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KIKOP PROJECT IRANDA CENSUS FINDINGS</vt:lpstr>
      <vt:lpstr>MAPPING AND CENSUS PROCESS</vt:lpstr>
      <vt:lpstr>CENSUS PROCESS</vt:lpstr>
      <vt:lpstr>VERBAL AUTOPSIES</vt:lpstr>
      <vt:lpstr>DEMOGRAPHIC DATA TABLE</vt:lpstr>
      <vt:lpstr>DEMOGRAPHIC DATA PYRAMID</vt:lpstr>
      <vt:lpstr>KIKOP TARGET AGE GROUPS</vt:lpstr>
      <vt:lpstr>MORTALITY FINDINGS</vt:lpstr>
      <vt:lpstr>UNDER 5 MORTALITY DISTRIBUTION</vt:lpstr>
      <vt:lpstr>U5 Deaths class cntd</vt:lpstr>
      <vt:lpstr>U5 Death Distribution by Location of Death</vt:lpstr>
      <vt:lpstr>Under 5 death by community</vt:lpstr>
      <vt:lpstr>U5 Death Distribution by Cause of Death</vt:lpstr>
      <vt:lpstr>Maternal Mortality charts</vt:lpstr>
      <vt:lpstr>Maternal deaths by community</vt:lpstr>
      <vt:lpstr>MATERNAL DEATHS PRIMARY CAUSES</vt:lpstr>
      <vt:lpstr>MATERNAL MORTALITY PLACE OF DEATH</vt:lpstr>
      <vt:lpstr>Maternal mortality by age</vt:lpstr>
      <vt:lpstr>STILL BORN CLASSIFICATION AND LOCATION OF STILL BORN DELIVERY</vt:lpstr>
      <vt:lpstr>Stillbirths by Catchment</vt:lpstr>
      <vt:lpstr>Delay data</vt:lpstr>
      <vt:lpstr>Delay data contd</vt:lpstr>
      <vt:lpstr>Under 2 HF delivery, health card and LLITN</vt:lpstr>
      <vt:lpstr>IMPROVED SANITATION STATUS</vt:lpstr>
      <vt:lpstr>HOUSEHOLD WITH HAND WASHING STATIONS</vt:lpstr>
      <vt:lpstr>HOUSEHOLD WITH IMPROVED WATER</vt:lpstr>
      <vt:lpstr>HOUSEHOLD TRANSPORTATION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KIKOP PROJECT CENSUS FINDINGS</dc:title>
  <dc:creator>kevin aulla</dc:creator>
  <cp:lastModifiedBy>kevin aulla</cp:lastModifiedBy>
  <cp:revision>34</cp:revision>
  <cp:lastPrinted>2018-08-30T05:41:06Z</cp:lastPrinted>
  <dcterms:created xsi:type="dcterms:W3CDTF">2018-08-29T15:46:25Z</dcterms:created>
  <dcterms:modified xsi:type="dcterms:W3CDTF">2019-06-21T12:12:29Z</dcterms:modified>
</cp:coreProperties>
</file>