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91" r:id="rId1"/>
  </p:sldMasterIdLst>
  <p:notesMasterIdLst>
    <p:notesMasterId r:id="rId2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6" r:id="rId19"/>
    <p:sldId id="273" r:id="rId20"/>
    <p:sldId id="274" r:id="rId21"/>
    <p:sldId id="275"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298"/>
    <p:restoredTop sz="81077"/>
  </p:normalViewPr>
  <p:slideViewPr>
    <p:cSldViewPr snapToGrid="0" snapToObjects="1">
      <p:cViewPr varScale="1">
        <p:scale>
          <a:sx n="97" d="100"/>
          <a:sy n="97" d="100"/>
        </p:scale>
        <p:origin x="224" y="2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notesMaster" Target="notesMasters/notesMaster1.xml"/><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0D38478-B82C-2F40-9E4D-B8E7962113ED}" type="datetimeFigureOut">
              <a:rPr lang="en-US" smtClean="0"/>
              <a:t>10/10/19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BE78BB-D271-A041-AA80-2EF6843C2067}" type="slidenum">
              <a:rPr lang="en-US" smtClean="0"/>
              <a:t>‹#›</a:t>
            </a:fld>
            <a:endParaRPr lang="en-US"/>
          </a:p>
        </p:txBody>
      </p:sp>
    </p:spTree>
    <p:extLst>
      <p:ext uri="{BB962C8B-B14F-4D97-AF65-F5344CB8AC3E}">
        <p14:creationId xmlns:p14="http://schemas.microsoft.com/office/powerpoint/2010/main" val="2431360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Aske</a:t>
            </a:r>
            <a:r>
              <a:rPr lang="en-US" baseline="0" dirty="0" smtClean="0"/>
              <a:t>d about this to get a feel for what their understanding of their roles are. Didn’t get super detailed responses</a:t>
            </a:r>
            <a:endParaRPr lang="en-US" dirty="0"/>
          </a:p>
        </p:txBody>
      </p:sp>
      <p:sp>
        <p:nvSpPr>
          <p:cNvPr id="4" name="Slide Number Placeholder 3"/>
          <p:cNvSpPr>
            <a:spLocks noGrp="1"/>
          </p:cNvSpPr>
          <p:nvPr>
            <p:ph type="sldNum" sz="quarter" idx="10"/>
          </p:nvPr>
        </p:nvSpPr>
        <p:spPr/>
        <p:txBody>
          <a:bodyPr/>
          <a:lstStyle/>
          <a:p>
            <a:fld id="{2DBE78BB-D271-A041-AA80-2EF6843C2067}" type="slidenum">
              <a:rPr lang="en-US" smtClean="0"/>
              <a:t>4</a:t>
            </a:fld>
            <a:endParaRPr lang="en-US"/>
          </a:p>
        </p:txBody>
      </p:sp>
    </p:spTree>
    <p:extLst>
      <p:ext uri="{BB962C8B-B14F-4D97-AF65-F5344CB8AC3E}">
        <p14:creationId xmlns:p14="http://schemas.microsoft.com/office/powerpoint/2010/main" val="15891364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Promoters might not be visiting CGVs when they miss meetings like they should</a:t>
            </a:r>
          </a:p>
        </p:txBody>
      </p:sp>
      <p:sp>
        <p:nvSpPr>
          <p:cNvPr id="4" name="Slide Number Placeholder 3"/>
          <p:cNvSpPr>
            <a:spLocks noGrp="1"/>
          </p:cNvSpPr>
          <p:nvPr>
            <p:ph type="sldNum" sz="quarter" idx="10"/>
          </p:nvPr>
        </p:nvSpPr>
        <p:spPr/>
        <p:txBody>
          <a:bodyPr/>
          <a:lstStyle/>
          <a:p>
            <a:fld id="{2DBE78BB-D271-A041-AA80-2EF6843C2067}" type="slidenum">
              <a:rPr lang="en-US" smtClean="0"/>
              <a:t>13</a:t>
            </a:fld>
            <a:endParaRPr lang="en-US"/>
          </a:p>
        </p:txBody>
      </p:sp>
    </p:spTree>
    <p:extLst>
      <p:ext uri="{BB962C8B-B14F-4D97-AF65-F5344CB8AC3E}">
        <p14:creationId xmlns:p14="http://schemas.microsoft.com/office/powerpoint/2010/main" val="3117531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2DBE78BB-D271-A041-AA80-2EF6843C2067}" type="slidenum">
              <a:rPr lang="en-US" smtClean="0"/>
              <a:t>14</a:t>
            </a:fld>
            <a:endParaRPr lang="en-US"/>
          </a:p>
        </p:txBody>
      </p:sp>
    </p:spTree>
    <p:extLst>
      <p:ext uri="{BB962C8B-B14F-4D97-AF65-F5344CB8AC3E}">
        <p14:creationId xmlns:p14="http://schemas.microsoft.com/office/powerpoint/2010/main" val="275022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QIVC - invasive observational questions such as does the mother have a bed net because requires Promoters to look in mothers’ bedrooms and that makes them uncomfortable</a:t>
            </a:r>
          </a:p>
          <a:p>
            <a:endParaRPr lang="en-US" baseline="0" dirty="0" smtClean="0"/>
          </a:p>
          <a:p>
            <a:r>
              <a:rPr lang="en-US" baseline="0" dirty="0" smtClean="0"/>
              <a:t>Promoters expressed having to use their own money to track down CGVs for data if they don’t come to meetings – this is concerning because they should be doing this anyway as a home visit to teach them the lesson they missed</a:t>
            </a:r>
          </a:p>
          <a:p>
            <a:endParaRPr lang="en-US" baseline="0" dirty="0" smtClean="0"/>
          </a:p>
          <a:p>
            <a:r>
              <a:rPr lang="en-US" baseline="0" dirty="0" smtClean="0"/>
              <a:t>Not sure what the CGV is referring to about “guessing the outcomes” but this is concerning regardless that anyone is guessing anything</a:t>
            </a:r>
          </a:p>
          <a:p>
            <a:endParaRPr lang="en-US" baseline="0" dirty="0" smtClean="0"/>
          </a:p>
        </p:txBody>
      </p:sp>
      <p:sp>
        <p:nvSpPr>
          <p:cNvPr id="4" name="Slide Number Placeholder 3"/>
          <p:cNvSpPr>
            <a:spLocks noGrp="1"/>
          </p:cNvSpPr>
          <p:nvPr>
            <p:ph type="sldNum" sz="quarter" idx="10"/>
          </p:nvPr>
        </p:nvSpPr>
        <p:spPr/>
        <p:txBody>
          <a:bodyPr/>
          <a:lstStyle/>
          <a:p>
            <a:fld id="{2DBE78BB-D271-A041-AA80-2EF6843C2067}" type="slidenum">
              <a:rPr lang="en-US" smtClean="0"/>
              <a:t>15</a:t>
            </a:fld>
            <a:endParaRPr lang="en-US"/>
          </a:p>
        </p:txBody>
      </p:sp>
    </p:spTree>
    <p:extLst>
      <p:ext uri="{BB962C8B-B14F-4D97-AF65-F5344CB8AC3E}">
        <p14:creationId xmlns:p14="http://schemas.microsoft.com/office/powerpoint/2010/main" val="15961076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2DBE78BB-D271-A041-AA80-2EF6843C2067}" type="slidenum">
              <a:rPr lang="en-US" smtClean="0"/>
              <a:t>16</a:t>
            </a:fld>
            <a:endParaRPr lang="en-US"/>
          </a:p>
        </p:txBody>
      </p:sp>
    </p:spTree>
    <p:extLst>
      <p:ext uri="{BB962C8B-B14F-4D97-AF65-F5344CB8AC3E}">
        <p14:creationId xmlns:p14="http://schemas.microsoft.com/office/powerpoint/2010/main" val="10464740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(some of this was mentioned in previous </a:t>
            </a:r>
            <a:r>
              <a:rPr lang="en-US" baseline="0" dirty="0" smtClean="0"/>
              <a:t>slides)</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Reaching all women through home visits:</a:t>
            </a:r>
          </a:p>
          <a:p>
            <a:pPr marL="171450" marR="0" indent="-171450" algn="l" defTabSz="914400" rtl="0" eaLnBrk="1" fontAlgn="auto" latinLnBrk="0" hangingPunct="1">
              <a:lnSpc>
                <a:spcPct val="100000"/>
              </a:lnSpc>
              <a:spcBef>
                <a:spcPts val="0"/>
              </a:spcBef>
              <a:spcAft>
                <a:spcPts val="0"/>
              </a:spcAft>
              <a:buClrTx/>
              <a:buSzTx/>
              <a:buFont typeface="Arial" charset="0"/>
              <a:buChar char="•"/>
              <a:tabLst/>
              <a:defRPr/>
            </a:pPr>
            <a:r>
              <a:rPr lang="en-US" baseline="0" dirty="0" smtClean="0"/>
              <a:t>As we saw previously, promoters might not be making all their home visits to CGVs when they miss lessons</a:t>
            </a:r>
          </a:p>
          <a:p>
            <a:pPr marL="171450" marR="0" indent="-171450" algn="l" defTabSz="914400" rtl="0" eaLnBrk="1" fontAlgn="auto" latinLnBrk="0" hangingPunct="1">
              <a:lnSpc>
                <a:spcPct val="100000"/>
              </a:lnSpc>
              <a:spcBef>
                <a:spcPts val="0"/>
              </a:spcBef>
              <a:spcAft>
                <a:spcPts val="0"/>
              </a:spcAft>
              <a:buClrTx/>
              <a:buSzTx/>
              <a:buFont typeface="Arial" charset="0"/>
              <a:buChar char="•"/>
              <a:tabLst/>
              <a:defRPr/>
            </a:pPr>
            <a:r>
              <a:rPr lang="en-US" baseline="0" dirty="0" smtClean="0"/>
              <a:t>NW take it personally if their CGV regularly does not conduct their home visit</a:t>
            </a:r>
          </a:p>
          <a:p>
            <a:pPr marL="171450" marR="0" indent="-171450" algn="l" defTabSz="914400" rtl="0" eaLnBrk="1" fontAlgn="auto" latinLnBrk="0" hangingPunct="1">
              <a:lnSpc>
                <a:spcPct val="100000"/>
              </a:lnSpc>
              <a:spcBef>
                <a:spcPts val="0"/>
              </a:spcBef>
              <a:spcAft>
                <a:spcPts val="0"/>
              </a:spcAft>
              <a:buClrTx/>
              <a:buSzTx/>
              <a:buFont typeface="Arial" charset="0"/>
              <a:buChar char="•"/>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 typeface="Arial" charset="0"/>
              <a:buNone/>
              <a:tabLst/>
              <a:defRPr/>
            </a:pPr>
            <a:r>
              <a:rPr lang="en-US" baseline="0" dirty="0" smtClean="0"/>
              <a:t>CGVs sometimes can’t teach because they aren’t comfortable, or because their husbands discourage them from participating in Care Groups since they aren’t paid</a:t>
            </a:r>
          </a:p>
        </p:txBody>
      </p:sp>
      <p:sp>
        <p:nvSpPr>
          <p:cNvPr id="4" name="Slide Number Placeholder 3"/>
          <p:cNvSpPr>
            <a:spLocks noGrp="1"/>
          </p:cNvSpPr>
          <p:nvPr>
            <p:ph type="sldNum" sz="quarter" idx="10"/>
          </p:nvPr>
        </p:nvSpPr>
        <p:spPr/>
        <p:txBody>
          <a:bodyPr/>
          <a:lstStyle/>
          <a:p>
            <a:fld id="{2DBE78BB-D271-A041-AA80-2EF6843C2067}" type="slidenum">
              <a:rPr lang="en-US" smtClean="0"/>
              <a:t>17</a:t>
            </a:fld>
            <a:endParaRPr lang="en-US"/>
          </a:p>
        </p:txBody>
      </p:sp>
    </p:spTree>
    <p:extLst>
      <p:ext uri="{BB962C8B-B14F-4D97-AF65-F5344CB8AC3E}">
        <p14:creationId xmlns:p14="http://schemas.microsoft.com/office/powerpoint/2010/main" val="508780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This wasn’t explicitly asked about but frequently came up in focus groups</a:t>
            </a:r>
          </a:p>
        </p:txBody>
      </p:sp>
      <p:sp>
        <p:nvSpPr>
          <p:cNvPr id="4" name="Slide Number Placeholder 3"/>
          <p:cNvSpPr>
            <a:spLocks noGrp="1"/>
          </p:cNvSpPr>
          <p:nvPr>
            <p:ph type="sldNum" sz="quarter" idx="10"/>
          </p:nvPr>
        </p:nvSpPr>
        <p:spPr/>
        <p:txBody>
          <a:bodyPr/>
          <a:lstStyle/>
          <a:p>
            <a:fld id="{2DBE78BB-D271-A041-AA80-2EF6843C2067}" type="slidenum">
              <a:rPr lang="en-US" smtClean="0"/>
              <a:t>18</a:t>
            </a:fld>
            <a:endParaRPr lang="en-US"/>
          </a:p>
        </p:txBody>
      </p:sp>
    </p:spTree>
    <p:extLst>
      <p:ext uri="{BB962C8B-B14F-4D97-AF65-F5344CB8AC3E}">
        <p14:creationId xmlns:p14="http://schemas.microsoft.com/office/powerpoint/2010/main" val="4374248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2DBE78BB-D271-A041-AA80-2EF6843C2067}" type="slidenum">
              <a:rPr lang="en-US" smtClean="0"/>
              <a:t>19</a:t>
            </a:fld>
            <a:endParaRPr lang="en-US"/>
          </a:p>
        </p:txBody>
      </p:sp>
    </p:spTree>
    <p:extLst>
      <p:ext uri="{BB962C8B-B14F-4D97-AF65-F5344CB8AC3E}">
        <p14:creationId xmlns:p14="http://schemas.microsoft.com/office/powerpoint/2010/main" val="3253212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2DBE78BB-D271-A041-AA80-2EF6843C2067}" type="slidenum">
              <a:rPr lang="en-US" smtClean="0"/>
              <a:t>20</a:t>
            </a:fld>
            <a:endParaRPr lang="en-US"/>
          </a:p>
        </p:txBody>
      </p:sp>
    </p:spTree>
    <p:extLst>
      <p:ext uri="{BB962C8B-B14F-4D97-AF65-F5344CB8AC3E}">
        <p14:creationId xmlns:p14="http://schemas.microsoft.com/office/powerpoint/2010/main" val="10995882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2DBE78BB-D271-A041-AA80-2EF6843C2067}" type="slidenum">
              <a:rPr lang="en-US" smtClean="0"/>
              <a:t>21</a:t>
            </a:fld>
            <a:endParaRPr lang="en-US"/>
          </a:p>
        </p:txBody>
      </p:sp>
    </p:spTree>
    <p:extLst>
      <p:ext uri="{BB962C8B-B14F-4D97-AF65-F5344CB8AC3E}">
        <p14:creationId xmlns:p14="http://schemas.microsoft.com/office/powerpoint/2010/main" val="6564406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Some individuals</a:t>
            </a:r>
            <a:r>
              <a:rPr lang="en-US" baseline="0" dirty="0" smtClean="0"/>
              <a:t> are not home when CGV or promoter comes for home visit despite them having previous agreed upon a time to meet</a:t>
            </a:r>
          </a:p>
          <a:p>
            <a:endParaRPr lang="en-US" baseline="0" dirty="0" smtClean="0"/>
          </a:p>
          <a:p>
            <a:r>
              <a:rPr lang="en-US" baseline="0" dirty="0" smtClean="0"/>
              <a:t>NW sometimes refuse to meet because they don’t get any money or incentives; they can instead spend their time working and get paid so they would rather do that</a:t>
            </a:r>
            <a:endParaRPr lang="en-US" dirty="0"/>
          </a:p>
        </p:txBody>
      </p:sp>
      <p:sp>
        <p:nvSpPr>
          <p:cNvPr id="4" name="Slide Number Placeholder 3"/>
          <p:cNvSpPr>
            <a:spLocks noGrp="1"/>
          </p:cNvSpPr>
          <p:nvPr>
            <p:ph type="sldNum" sz="quarter" idx="10"/>
          </p:nvPr>
        </p:nvSpPr>
        <p:spPr/>
        <p:txBody>
          <a:bodyPr/>
          <a:lstStyle/>
          <a:p>
            <a:fld id="{2DBE78BB-D271-A041-AA80-2EF6843C2067}" type="slidenum">
              <a:rPr lang="en-US" smtClean="0"/>
              <a:t>5</a:t>
            </a:fld>
            <a:endParaRPr lang="en-US"/>
          </a:p>
        </p:txBody>
      </p:sp>
    </p:spTree>
    <p:extLst>
      <p:ext uri="{BB962C8B-B14F-4D97-AF65-F5344CB8AC3E}">
        <p14:creationId xmlns:p14="http://schemas.microsoft.com/office/powerpoint/2010/main" val="18731747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2DBE78BB-D271-A041-AA80-2EF6843C2067}" type="slidenum">
              <a:rPr lang="en-US" smtClean="0"/>
              <a:t>6</a:t>
            </a:fld>
            <a:endParaRPr lang="en-US"/>
          </a:p>
        </p:txBody>
      </p:sp>
    </p:spTree>
    <p:extLst>
      <p:ext uri="{BB962C8B-B14F-4D97-AF65-F5344CB8AC3E}">
        <p14:creationId xmlns:p14="http://schemas.microsoft.com/office/powerpoint/2010/main" val="15425021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2DBE78BB-D271-A041-AA80-2EF6843C2067}" type="slidenum">
              <a:rPr lang="en-US" smtClean="0"/>
              <a:t>7</a:t>
            </a:fld>
            <a:endParaRPr lang="en-US"/>
          </a:p>
        </p:txBody>
      </p:sp>
    </p:spTree>
    <p:extLst>
      <p:ext uri="{BB962C8B-B14F-4D97-AF65-F5344CB8AC3E}">
        <p14:creationId xmlns:p14="http://schemas.microsoft.com/office/powerpoint/2010/main" val="8373290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Wednesday afternoons were most often convenient for participants, but there was a lot of variety.</a:t>
            </a:r>
          </a:p>
        </p:txBody>
      </p:sp>
      <p:sp>
        <p:nvSpPr>
          <p:cNvPr id="4" name="Slide Number Placeholder 3"/>
          <p:cNvSpPr>
            <a:spLocks noGrp="1"/>
          </p:cNvSpPr>
          <p:nvPr>
            <p:ph type="sldNum" sz="quarter" idx="10"/>
          </p:nvPr>
        </p:nvSpPr>
        <p:spPr/>
        <p:txBody>
          <a:bodyPr/>
          <a:lstStyle/>
          <a:p>
            <a:fld id="{2DBE78BB-D271-A041-AA80-2EF6843C2067}" type="slidenum">
              <a:rPr lang="en-US" smtClean="0"/>
              <a:t>8</a:t>
            </a:fld>
            <a:endParaRPr lang="en-US"/>
          </a:p>
        </p:txBody>
      </p:sp>
    </p:spTree>
    <p:extLst>
      <p:ext uri="{BB962C8B-B14F-4D97-AF65-F5344CB8AC3E}">
        <p14:creationId xmlns:p14="http://schemas.microsoft.com/office/powerpoint/2010/main" val="1713744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Calibri" charset="0"/>
                <a:ea typeface="Calibri" charset="0"/>
                <a:cs typeface="Calibri" charset="0"/>
              </a:rPr>
              <a:t>Time commitment</a:t>
            </a:r>
            <a:r>
              <a:rPr lang="en-US" baseline="0" dirty="0" smtClean="0">
                <a:latin typeface="Calibri" charset="0"/>
                <a:ea typeface="Calibri" charset="0"/>
                <a:cs typeface="Calibri" charset="0"/>
              </a:rPr>
              <a:t> looked at about how much work promoters and CGVs are actually doing and whether participants think the time commitment is too much or not enough</a:t>
            </a:r>
          </a:p>
          <a:p>
            <a:endParaRPr lang="en-US" dirty="0" smtClean="0">
              <a:latin typeface="Calibri" charset="0"/>
              <a:ea typeface="Calibri" charset="0"/>
              <a:cs typeface="Calibri" charset="0"/>
            </a:endParaRPr>
          </a:p>
          <a:p>
            <a:r>
              <a:rPr lang="en-US" dirty="0" smtClean="0">
                <a:latin typeface="Calibri" charset="0"/>
                <a:ea typeface="Calibri" charset="0"/>
                <a:cs typeface="Calibri" charset="0"/>
              </a:rPr>
              <a:t>Number of home visits varies so much because it depends</a:t>
            </a:r>
            <a:r>
              <a:rPr lang="en-US" baseline="0" dirty="0" smtClean="0">
                <a:latin typeface="Calibri" charset="0"/>
                <a:ea typeface="Calibri" charset="0"/>
                <a:cs typeface="Calibri" charset="0"/>
              </a:rPr>
              <a:t> on how many women don’t show up to the group meeting</a:t>
            </a:r>
            <a:endParaRPr lang="en-US" dirty="0" smtClean="0">
              <a:latin typeface="Calibri" charset="0"/>
              <a:ea typeface="Calibri" charset="0"/>
              <a:cs typeface="Calibri" charset="0"/>
            </a:endParaRPr>
          </a:p>
          <a:p>
            <a:endParaRPr lang="en-US" baseline="0" dirty="0" smtClean="0">
              <a:latin typeface="Calibri" charset="0"/>
              <a:ea typeface="Calibri" charset="0"/>
              <a:cs typeface="Calibri" charset="0"/>
            </a:endParaRPr>
          </a:p>
          <a:p>
            <a:endParaRPr lang="en-US" baseline="0" dirty="0" smtClean="0"/>
          </a:p>
        </p:txBody>
      </p:sp>
      <p:sp>
        <p:nvSpPr>
          <p:cNvPr id="4" name="Slide Number Placeholder 3"/>
          <p:cNvSpPr>
            <a:spLocks noGrp="1"/>
          </p:cNvSpPr>
          <p:nvPr>
            <p:ph type="sldNum" sz="quarter" idx="10"/>
          </p:nvPr>
        </p:nvSpPr>
        <p:spPr/>
        <p:txBody>
          <a:bodyPr/>
          <a:lstStyle/>
          <a:p>
            <a:fld id="{2DBE78BB-D271-A041-AA80-2EF6843C2067}" type="slidenum">
              <a:rPr lang="en-US" smtClean="0"/>
              <a:t>9</a:t>
            </a:fld>
            <a:endParaRPr lang="en-US"/>
          </a:p>
        </p:txBody>
      </p:sp>
    </p:spTree>
    <p:extLst>
      <p:ext uri="{BB962C8B-B14F-4D97-AF65-F5344CB8AC3E}">
        <p14:creationId xmlns:p14="http://schemas.microsoft.com/office/powerpoint/2010/main" val="12801800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All previous lessons have been helpful.</a:t>
            </a:r>
          </a:p>
          <a:p>
            <a:r>
              <a:rPr lang="en-US" baseline="0" dirty="0" smtClean="0"/>
              <a:t>These were all the requests we received for future topics. </a:t>
            </a:r>
          </a:p>
          <a:p>
            <a:r>
              <a:rPr lang="en-US" baseline="0" dirty="0" smtClean="0"/>
              <a:t>The most frequently requested topics are listed first (5 women requested the first two)</a:t>
            </a:r>
          </a:p>
        </p:txBody>
      </p:sp>
      <p:sp>
        <p:nvSpPr>
          <p:cNvPr id="4" name="Slide Number Placeholder 3"/>
          <p:cNvSpPr>
            <a:spLocks noGrp="1"/>
          </p:cNvSpPr>
          <p:nvPr>
            <p:ph type="sldNum" sz="quarter" idx="10"/>
          </p:nvPr>
        </p:nvSpPr>
        <p:spPr/>
        <p:txBody>
          <a:bodyPr/>
          <a:lstStyle/>
          <a:p>
            <a:fld id="{2DBE78BB-D271-A041-AA80-2EF6843C2067}" type="slidenum">
              <a:rPr lang="en-US" smtClean="0"/>
              <a:t>10</a:t>
            </a:fld>
            <a:endParaRPr lang="en-US"/>
          </a:p>
        </p:txBody>
      </p:sp>
    </p:spTree>
    <p:extLst>
      <p:ext uri="{BB962C8B-B14F-4D97-AF65-F5344CB8AC3E}">
        <p14:creationId xmlns:p14="http://schemas.microsoft.com/office/powerpoint/2010/main" val="16605451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I was worried that as the lesson material is taught from FOs to Promoters to CGVs to NW that it may lose quality and accuracy down the cascade. These questions were looking at the quality of the lessons all the way down to the NW (asking whether facilitators are able to answer the women’s questions). I also wanted to learn about the learning environment created by lesson facilitators (are women comfortable asking questions, do they feel like they are being listened to, etc.).</a:t>
            </a:r>
          </a:p>
          <a:p>
            <a:endParaRPr lang="en-US" baseline="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sz="1900" dirty="0" smtClean="0">
                <a:latin typeface="Calibri" charset="0"/>
                <a:ea typeface="Calibri" charset="0"/>
                <a:cs typeface="Calibri" charset="0"/>
              </a:rPr>
              <a:t>NW refer to their facilitators as promoters, but they should be taught by CGVs</a:t>
            </a:r>
          </a:p>
          <a:p>
            <a:endParaRPr lang="en-US" baseline="0" dirty="0" smtClean="0"/>
          </a:p>
        </p:txBody>
      </p:sp>
      <p:sp>
        <p:nvSpPr>
          <p:cNvPr id="4" name="Slide Number Placeholder 3"/>
          <p:cNvSpPr>
            <a:spLocks noGrp="1"/>
          </p:cNvSpPr>
          <p:nvPr>
            <p:ph type="sldNum" sz="quarter" idx="10"/>
          </p:nvPr>
        </p:nvSpPr>
        <p:spPr/>
        <p:txBody>
          <a:bodyPr/>
          <a:lstStyle/>
          <a:p>
            <a:fld id="{2DBE78BB-D271-A041-AA80-2EF6843C2067}" type="slidenum">
              <a:rPr lang="en-US" smtClean="0"/>
              <a:t>11</a:t>
            </a:fld>
            <a:endParaRPr lang="en-US"/>
          </a:p>
        </p:txBody>
      </p:sp>
    </p:spTree>
    <p:extLst>
      <p:ext uri="{BB962C8B-B14F-4D97-AF65-F5344CB8AC3E}">
        <p14:creationId xmlns:p14="http://schemas.microsoft.com/office/powerpoint/2010/main" val="6144382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2DBE78BB-D271-A041-AA80-2EF6843C2067}" type="slidenum">
              <a:rPr lang="en-US" smtClean="0"/>
              <a:t>12</a:t>
            </a:fld>
            <a:endParaRPr lang="en-US"/>
          </a:p>
        </p:txBody>
      </p:sp>
    </p:spTree>
    <p:extLst>
      <p:ext uri="{BB962C8B-B14F-4D97-AF65-F5344CB8AC3E}">
        <p14:creationId xmlns:p14="http://schemas.microsoft.com/office/powerpoint/2010/main" val="5779055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smtClean="0"/>
              <a:t>10/10/19</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CBC1C18-307B-4F68-A007-B5B542270E8D}" type="datetimeFigureOut">
              <a:rPr lang="en-US" smtClean="0"/>
              <a:t>10/10/19</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CBC1C18-307B-4F68-A007-B5B542270E8D}" type="datetimeFigureOut">
              <a:rPr lang="en-US" smtClean="0"/>
              <a:t>10/10/19</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CBC1C18-307B-4F68-A007-B5B542270E8D}" type="datetimeFigureOut">
              <a:rPr lang="en-US" smtClean="0"/>
              <a:t>10/10/19</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CBC1C18-307B-4F68-A007-B5B542270E8D}" type="datetimeFigureOut">
              <a:rPr lang="en-US" smtClean="0"/>
              <a:t>10/10/19</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CBC1C18-307B-4F68-A007-B5B542270E8D}" type="datetimeFigureOut">
              <a:rPr lang="en-US" smtClean="0"/>
              <a:t>10/10/19</a:t>
            </a:fld>
            <a:endParaRPr lang="en-US" dirty="0"/>
          </a:p>
        </p:txBody>
      </p:sp>
      <p:sp>
        <p:nvSpPr>
          <p:cNvPr id="4"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CBC1C18-307B-4F68-A007-B5B542270E8D}" type="datetimeFigureOut">
              <a:rPr lang="en-US" smtClean="0"/>
              <a:t>10/10/19</a:t>
            </a:fld>
            <a:endParaRPr lang="en-US" dirty="0"/>
          </a:p>
        </p:txBody>
      </p:sp>
      <p:sp>
        <p:nvSpPr>
          <p:cNvPr id="4"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smtClean="0"/>
              <a:t>10/10/19</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smtClean="0"/>
              <a:t>10/10/19</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97D162C4-EDD9-4389-A98B-B87ECEA2A816}" type="datetimeFigureOut">
              <a:rPr lang="en-US" smtClean="0"/>
              <a:t>10/10/19</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E5059C3-6A89-4494-99FF-5A4D6FFD50EB}" type="datetimeFigureOut">
              <a:rPr lang="en-US" smtClean="0"/>
              <a:t>10/10/19</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smtClean="0"/>
              <a:t>10/10/19</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smtClean="0"/>
              <a:t>10/10/19</a:t>
            </a:fld>
            <a:endParaRPr lang="en-US" dirty="0"/>
          </a:p>
        </p:txBody>
      </p:sp>
      <p:sp>
        <p:nvSpPr>
          <p:cNvPr id="8" name="Footer Placeholder 7"/>
          <p:cNvSpPr>
            <a:spLocks noGrp="1"/>
          </p:cNvSpPr>
          <p:nvPr>
            <p:ph type="ftr" sz="quarter" idx="11"/>
          </p:nvPr>
        </p:nvSpPr>
        <p:spPr/>
        <p:txBody>
          <a:bodyPr/>
          <a:lstStyle/>
          <a:p>
            <a:r>
              <a:rPr lang="en-US" smtClean="0"/>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1FAF3416-4057-4DAA-829D-4CA07428D088}" type="datetimeFigureOut">
              <a:rPr lang="en-US" smtClean="0"/>
              <a:t>10/10/19</a:t>
            </a:fld>
            <a:endParaRPr lang="en-US" dirty="0"/>
          </a:p>
        </p:txBody>
      </p:sp>
      <p:sp>
        <p:nvSpPr>
          <p:cNvPr id="5" name="Footer Placeholder 3"/>
          <p:cNvSpPr>
            <a:spLocks noGrp="1"/>
          </p:cNvSpPr>
          <p:nvPr>
            <p:ph type="ftr" sz="quarter" idx="11"/>
          </p:nvPr>
        </p:nvSpPr>
        <p:spPr/>
        <p:txBody>
          <a:bodyPr/>
          <a:lstStyle/>
          <a:p>
            <a:r>
              <a:rPr lang="en-US" smtClean="0"/>
              <a:t>
              </a:t>
            </a:r>
            <a:endParaRPr lang="en-US" dirty="0"/>
          </a:p>
        </p:txBody>
      </p:sp>
      <p:sp>
        <p:nvSpPr>
          <p:cNvPr id="6"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21D9284-D300-4297-87F7-E791DCC15DB1}" type="datetimeFigureOut">
              <a:rPr lang="en-US" smtClean="0"/>
              <a:t>10/10/19</a:t>
            </a:fld>
            <a:endParaRPr lang="en-US" dirty="0"/>
          </a:p>
        </p:txBody>
      </p:sp>
      <p:sp>
        <p:nvSpPr>
          <p:cNvPr id="5" name="Footer Placeholder 2"/>
          <p:cNvSpPr>
            <a:spLocks noGrp="1"/>
          </p:cNvSpPr>
          <p:nvPr>
            <p:ph type="ftr" sz="quarter" idx="11"/>
          </p:nvPr>
        </p:nvSpPr>
        <p:spPr/>
        <p:txBody>
          <a:bodyPr/>
          <a:lstStyle/>
          <a:p>
            <a:r>
              <a:rPr lang="en-US" smtClean="0"/>
              <a:t>
              </a:t>
            </a:r>
            <a:endParaRPr lang="en-US" dirty="0"/>
          </a:p>
        </p:txBody>
      </p:sp>
      <p:sp>
        <p:nvSpPr>
          <p:cNvPr id="6"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37D525BB-DA17-4BA0-B3C8-3AC3ABC827E6}" type="datetimeFigureOut">
              <a:rPr lang="en-US" smtClean="0"/>
              <a:t>10/10/19</a:t>
            </a:fld>
            <a:endParaRPr lang="en-US" dirty="0"/>
          </a:p>
        </p:txBody>
      </p:sp>
      <p:sp>
        <p:nvSpPr>
          <p:cNvPr id="5" name="Footer Placeholder 5"/>
          <p:cNvSpPr>
            <a:spLocks noGrp="1"/>
          </p:cNvSpPr>
          <p:nvPr>
            <p:ph type="ftr" sz="quarter" idx="11"/>
          </p:nvPr>
        </p:nvSpPr>
        <p:spPr/>
        <p:txBody>
          <a:bodyPr/>
          <a:lstStyle/>
          <a:p>
            <a:r>
              <a:rPr lang="en-US" smtClean="0"/>
              <a:t>
              </a:t>
            </a:r>
            <a:endParaRPr lang="en-US" dirty="0"/>
          </a:p>
        </p:txBody>
      </p:sp>
      <p:sp>
        <p:nvSpPr>
          <p:cNvPr id="6"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6C4C9A-3960-41CF-A4E9-2A8FB932454B}" type="datetimeFigureOut">
              <a:rPr lang="en-US" smtClean="0"/>
              <a:t>10/10/19</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image" Target="../media/image3.png"/><Relationship Id="rId21" Type="http://schemas.openxmlformats.org/officeDocument/2006/relationships/image" Target="../media/image4.png"/><Relationship Id="rId22" Type="http://schemas.openxmlformats.org/officeDocument/2006/relationships/image" Target="../media/image5.png"/><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9"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2">
                <a:lumMod val="50000"/>
              </a:schemeClr>
            </a:gs>
            <a:gs pos="100000">
              <a:schemeClr val="bg2"/>
            </a:gs>
          </a:gsLst>
          <a:path path="circle">
            <a:fillToRect l="50000" t="50000" r="50000" b="50000"/>
          </a:path>
          <a:tileRect/>
        </a:gradFill>
        <a:effectLst/>
      </p:bgPr>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3CBC1C18-307B-4F68-A007-B5B542270E8D}" type="datetimeFigureOut">
              <a:rPr lang="en-US" smtClean="0"/>
              <a:t>10/10/19</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r>
              <a:rPr lang="en-US" smtClean="0"/>
              <a:t>
              </a:t>
            </a:r>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016472447"/>
      </p:ext>
    </p:extLst>
  </p:cSld>
  <p:clrMap bg1="dk1" tx1="lt1" bg2="dk2" tx2="lt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 id="2147483803" r:id="rId12"/>
    <p:sldLayoutId id="2147483804" r:id="rId13"/>
    <p:sldLayoutId id="2147483805" r:id="rId14"/>
    <p:sldLayoutId id="2147483806" r:id="rId15"/>
    <p:sldLayoutId id="2147483807" r:id="rId16"/>
    <p:sldLayoutId id="2147483808"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34409" y="2572382"/>
            <a:ext cx="6583680" cy="2268559"/>
          </a:xfrm>
        </p:spPr>
        <p:txBody>
          <a:bodyPr>
            <a:normAutofit/>
          </a:bodyPr>
          <a:lstStyle/>
          <a:p>
            <a:r>
              <a:rPr lang="en-US" sz="5000" dirty="0" smtClean="0">
                <a:latin typeface="Calibri" charset="0"/>
                <a:ea typeface="Calibri" charset="0"/>
                <a:cs typeface="Calibri" charset="0"/>
              </a:rPr>
              <a:t>Operational Research on Care Groups</a:t>
            </a:r>
            <a:endParaRPr lang="en-US" sz="5000" dirty="0">
              <a:latin typeface="Calibri" charset="0"/>
              <a:ea typeface="Calibri" charset="0"/>
              <a:cs typeface="Calibri" charset="0"/>
            </a:endParaRPr>
          </a:p>
        </p:txBody>
      </p:sp>
      <p:sp>
        <p:nvSpPr>
          <p:cNvPr id="3" name="Subtitle 2"/>
          <p:cNvSpPr>
            <a:spLocks noGrp="1"/>
          </p:cNvSpPr>
          <p:nvPr>
            <p:ph type="subTitle" idx="1"/>
          </p:nvPr>
        </p:nvSpPr>
        <p:spPr>
          <a:xfrm>
            <a:off x="2334409" y="4840941"/>
            <a:ext cx="5357600" cy="1290918"/>
          </a:xfrm>
        </p:spPr>
        <p:txBody>
          <a:bodyPr>
            <a:normAutofit/>
          </a:bodyPr>
          <a:lstStyle/>
          <a:p>
            <a:pPr>
              <a:spcBef>
                <a:spcPts val="0"/>
              </a:spcBef>
            </a:pPr>
            <a:r>
              <a:rPr lang="en-US" sz="2400" dirty="0" smtClean="0">
                <a:latin typeface="Calibri" charset="0"/>
                <a:ea typeface="Calibri" charset="0"/>
                <a:cs typeface="Calibri" charset="0"/>
              </a:rPr>
              <a:t>Key Findings &amp; Recommendations</a:t>
            </a:r>
          </a:p>
          <a:p>
            <a:pPr>
              <a:spcBef>
                <a:spcPts val="0"/>
              </a:spcBef>
            </a:pPr>
            <a:endParaRPr lang="en-US" dirty="0" smtClean="0">
              <a:latin typeface="Calibri" charset="0"/>
              <a:ea typeface="Calibri" charset="0"/>
              <a:cs typeface="Calibri" charset="0"/>
            </a:endParaRPr>
          </a:p>
          <a:p>
            <a:pPr>
              <a:spcBef>
                <a:spcPts val="0"/>
              </a:spcBef>
            </a:pPr>
            <a:r>
              <a:rPr lang="en-US" sz="1500" dirty="0" smtClean="0">
                <a:latin typeface="Calibri" charset="0"/>
                <a:ea typeface="Calibri" charset="0"/>
                <a:cs typeface="Calibri" charset="0"/>
              </a:rPr>
              <a:t>Dana Corbett</a:t>
            </a:r>
          </a:p>
          <a:p>
            <a:pPr>
              <a:spcBef>
                <a:spcPts val="0"/>
              </a:spcBef>
            </a:pPr>
            <a:r>
              <a:rPr lang="en-US" sz="1500" dirty="0" smtClean="0">
                <a:latin typeface="Calibri" charset="0"/>
                <a:ea typeface="Calibri" charset="0"/>
                <a:cs typeface="Calibri" charset="0"/>
              </a:rPr>
              <a:t>October 2019</a:t>
            </a:r>
          </a:p>
        </p:txBody>
      </p:sp>
    </p:spTree>
    <p:extLst>
      <p:ext uri="{BB962C8B-B14F-4D97-AF65-F5344CB8AC3E}">
        <p14:creationId xmlns:p14="http://schemas.microsoft.com/office/powerpoint/2010/main" val="566801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1151230"/>
          </a:xfrm>
        </p:spPr>
        <p:txBody>
          <a:bodyPr/>
          <a:lstStyle/>
          <a:p>
            <a:r>
              <a:rPr lang="en-US" dirty="0" smtClean="0">
                <a:latin typeface="Calibri" charset="0"/>
                <a:ea typeface="Calibri" charset="0"/>
                <a:cs typeface="Calibri" charset="0"/>
              </a:rPr>
              <a:t>Topics of Care Group Lessons </a:t>
            </a:r>
            <a:endParaRPr lang="en-US" dirty="0">
              <a:latin typeface="Calibri" charset="0"/>
              <a:ea typeface="Calibri" charset="0"/>
              <a:cs typeface="Calibri" charset="0"/>
            </a:endParaRPr>
          </a:p>
        </p:txBody>
      </p:sp>
      <p:sp>
        <p:nvSpPr>
          <p:cNvPr id="3" name="Content Placeholder 2"/>
          <p:cNvSpPr>
            <a:spLocks noGrp="1"/>
          </p:cNvSpPr>
          <p:nvPr>
            <p:ph idx="1"/>
          </p:nvPr>
        </p:nvSpPr>
        <p:spPr>
          <a:xfrm>
            <a:off x="646111" y="1603948"/>
            <a:ext cx="10529889" cy="4644451"/>
          </a:xfrm>
        </p:spPr>
        <p:txBody>
          <a:bodyPr>
            <a:noAutofit/>
          </a:bodyPr>
          <a:lstStyle/>
          <a:p>
            <a:pPr lvl="0" fontAlgn="base"/>
            <a:r>
              <a:rPr lang="en-US" b="1" dirty="0">
                <a:latin typeface="Calibri" charset="0"/>
                <a:ea typeface="Calibri" charset="0"/>
                <a:cs typeface="Calibri" charset="0"/>
              </a:rPr>
              <a:t>Sanitation and hygiene</a:t>
            </a:r>
            <a:r>
              <a:rPr lang="en-US" dirty="0">
                <a:latin typeface="Calibri" charset="0"/>
                <a:ea typeface="Calibri" charset="0"/>
                <a:cs typeface="Calibri" charset="0"/>
              </a:rPr>
              <a:t>. This included both personal hygiene and home </a:t>
            </a:r>
            <a:r>
              <a:rPr lang="en-US" dirty="0" smtClean="0">
                <a:latin typeface="Calibri" charset="0"/>
                <a:ea typeface="Calibri" charset="0"/>
                <a:cs typeface="Calibri" charset="0"/>
              </a:rPr>
              <a:t>hygiene.</a:t>
            </a:r>
          </a:p>
          <a:p>
            <a:pPr lvl="0" fontAlgn="base"/>
            <a:r>
              <a:rPr lang="en-US" b="1" dirty="0" smtClean="0">
                <a:latin typeface="Calibri" charset="0"/>
                <a:ea typeface="Calibri" charset="0"/>
                <a:cs typeface="Calibri" charset="0"/>
              </a:rPr>
              <a:t>Sexually </a:t>
            </a:r>
            <a:r>
              <a:rPr lang="en-US" b="1" dirty="0">
                <a:latin typeface="Calibri" charset="0"/>
                <a:ea typeface="Calibri" charset="0"/>
                <a:cs typeface="Calibri" charset="0"/>
              </a:rPr>
              <a:t>transmitted diseases.</a:t>
            </a:r>
            <a:r>
              <a:rPr lang="en-US" dirty="0">
                <a:latin typeface="Calibri" charset="0"/>
                <a:ea typeface="Calibri" charset="0"/>
                <a:cs typeface="Calibri" charset="0"/>
              </a:rPr>
              <a:t> Including syphilis, gonorrhea, HIV and PMTCT, and how to prevent these </a:t>
            </a:r>
            <a:r>
              <a:rPr lang="en-US" dirty="0" smtClean="0">
                <a:latin typeface="Calibri" charset="0"/>
                <a:ea typeface="Calibri" charset="0"/>
                <a:cs typeface="Calibri" charset="0"/>
              </a:rPr>
              <a:t>diseases.</a:t>
            </a:r>
          </a:p>
          <a:p>
            <a:pPr lvl="0" fontAlgn="base"/>
            <a:r>
              <a:rPr lang="en-US" b="1" dirty="0" smtClean="0">
                <a:latin typeface="Calibri" charset="0"/>
                <a:ea typeface="Calibri" charset="0"/>
                <a:cs typeface="Calibri" charset="0"/>
              </a:rPr>
              <a:t>Infectious </a:t>
            </a:r>
            <a:r>
              <a:rPr lang="en-US" b="1" dirty="0">
                <a:latin typeface="Calibri" charset="0"/>
                <a:ea typeface="Calibri" charset="0"/>
                <a:cs typeface="Calibri" charset="0"/>
              </a:rPr>
              <a:t>and emerging diseases</a:t>
            </a:r>
            <a:r>
              <a:rPr lang="en-US" dirty="0">
                <a:latin typeface="Calibri" charset="0"/>
                <a:ea typeface="Calibri" charset="0"/>
                <a:cs typeface="Calibri" charset="0"/>
              </a:rPr>
              <a:t>. Although they did not give specific examples of specific diseases (other than the STDs listed above), they in general were interested in learning about how to prevent diseases and how they "attack" a </a:t>
            </a:r>
            <a:r>
              <a:rPr lang="en-US" dirty="0" smtClean="0">
                <a:latin typeface="Calibri" charset="0"/>
                <a:ea typeface="Calibri" charset="0"/>
                <a:cs typeface="Calibri" charset="0"/>
              </a:rPr>
              <a:t>person.</a:t>
            </a:r>
            <a:endParaRPr lang="en-US" dirty="0">
              <a:latin typeface="Calibri" charset="0"/>
              <a:ea typeface="Calibri" charset="0"/>
              <a:cs typeface="Calibri" charset="0"/>
            </a:endParaRPr>
          </a:p>
          <a:p>
            <a:pPr lvl="0" fontAlgn="base"/>
            <a:r>
              <a:rPr lang="en-US" b="1" dirty="0">
                <a:latin typeface="Calibri" charset="0"/>
                <a:ea typeface="Calibri" charset="0"/>
                <a:cs typeface="Calibri" charset="0"/>
              </a:rPr>
              <a:t>Family planning</a:t>
            </a:r>
            <a:r>
              <a:rPr lang="en-US" b="1" dirty="0" smtClean="0">
                <a:latin typeface="Calibri" charset="0"/>
                <a:ea typeface="Calibri" charset="0"/>
                <a:cs typeface="Calibri" charset="0"/>
              </a:rPr>
              <a:t>.</a:t>
            </a:r>
          </a:p>
          <a:p>
            <a:pPr lvl="0" fontAlgn="base"/>
            <a:r>
              <a:rPr lang="en-US" b="1" dirty="0" smtClean="0">
                <a:latin typeface="Calibri" charset="0"/>
                <a:ea typeface="Calibri" charset="0"/>
                <a:cs typeface="Calibri" charset="0"/>
              </a:rPr>
              <a:t>Food </a:t>
            </a:r>
            <a:r>
              <a:rPr lang="en-US" b="1" dirty="0">
                <a:latin typeface="Calibri" charset="0"/>
                <a:ea typeface="Calibri" charset="0"/>
                <a:cs typeface="Calibri" charset="0"/>
              </a:rPr>
              <a:t>storage.</a:t>
            </a:r>
            <a:r>
              <a:rPr lang="en-US" dirty="0">
                <a:latin typeface="Calibri" charset="0"/>
                <a:ea typeface="Calibri" charset="0"/>
                <a:cs typeface="Calibri" charset="0"/>
              </a:rPr>
              <a:t> How to prepare and store baby's food so it doesn't go bad. </a:t>
            </a:r>
          </a:p>
          <a:p>
            <a:pPr lvl="0" fontAlgn="base"/>
            <a:r>
              <a:rPr lang="en-US" b="1" dirty="0" smtClean="0">
                <a:latin typeface="Calibri" charset="0"/>
                <a:ea typeface="Calibri" charset="0"/>
                <a:cs typeface="Calibri" charset="0"/>
              </a:rPr>
              <a:t>First </a:t>
            </a:r>
            <a:r>
              <a:rPr lang="en-US" b="1" dirty="0">
                <a:latin typeface="Calibri" charset="0"/>
                <a:ea typeface="Calibri" charset="0"/>
                <a:cs typeface="Calibri" charset="0"/>
              </a:rPr>
              <a:t>Aid.</a:t>
            </a:r>
            <a:r>
              <a:rPr lang="en-US" dirty="0">
                <a:latin typeface="Calibri" charset="0"/>
                <a:ea typeface="Calibri" charset="0"/>
                <a:cs typeface="Calibri" charset="0"/>
              </a:rPr>
              <a:t> </a:t>
            </a:r>
            <a:r>
              <a:rPr lang="en-US" dirty="0" smtClean="0">
                <a:latin typeface="Calibri" charset="0"/>
                <a:ea typeface="Calibri" charset="0"/>
                <a:cs typeface="Calibri" charset="0"/>
              </a:rPr>
              <a:t>One woman </a:t>
            </a:r>
            <a:r>
              <a:rPr lang="en-US" dirty="0">
                <a:latin typeface="Calibri" charset="0"/>
                <a:ea typeface="Calibri" charset="0"/>
                <a:cs typeface="Calibri" charset="0"/>
              </a:rPr>
              <a:t>specifically mentioned wanting to learn the Heimlich </a:t>
            </a:r>
            <a:r>
              <a:rPr lang="en-US" dirty="0" smtClean="0">
                <a:latin typeface="Calibri" charset="0"/>
                <a:ea typeface="Calibri" charset="0"/>
                <a:cs typeface="Calibri" charset="0"/>
              </a:rPr>
              <a:t>Maneuver</a:t>
            </a:r>
          </a:p>
          <a:p>
            <a:pPr lvl="0" fontAlgn="base"/>
            <a:r>
              <a:rPr lang="en-US" b="1" dirty="0" smtClean="0">
                <a:latin typeface="Calibri" charset="0"/>
                <a:ea typeface="Calibri" charset="0"/>
                <a:cs typeface="Calibri" charset="0"/>
              </a:rPr>
              <a:t>Child </a:t>
            </a:r>
            <a:r>
              <a:rPr lang="en-US" b="1" dirty="0">
                <a:latin typeface="Calibri" charset="0"/>
                <a:ea typeface="Calibri" charset="0"/>
                <a:cs typeface="Calibri" charset="0"/>
              </a:rPr>
              <a:t>nutrition.</a:t>
            </a:r>
            <a:r>
              <a:rPr lang="en-US" dirty="0">
                <a:latin typeface="Calibri" charset="0"/>
                <a:ea typeface="Calibri" charset="0"/>
                <a:cs typeface="Calibri" charset="0"/>
              </a:rPr>
              <a:t> Specifically, this woman requested information about what to feed her child(</a:t>
            </a:r>
            <a:r>
              <a:rPr lang="en-US" dirty="0" err="1">
                <a:latin typeface="Calibri" charset="0"/>
                <a:ea typeface="Calibri" charset="0"/>
                <a:cs typeface="Calibri" charset="0"/>
              </a:rPr>
              <a:t>ren</a:t>
            </a:r>
            <a:r>
              <a:rPr lang="en-US" dirty="0" smtClean="0">
                <a:latin typeface="Calibri" charset="0"/>
                <a:ea typeface="Calibri" charset="0"/>
                <a:cs typeface="Calibri" charset="0"/>
              </a:rPr>
              <a:t>). This </a:t>
            </a:r>
            <a:r>
              <a:rPr lang="en-US" dirty="0">
                <a:latin typeface="Calibri" charset="0"/>
                <a:ea typeface="Calibri" charset="0"/>
                <a:cs typeface="Calibri" charset="0"/>
              </a:rPr>
              <a:t>person recognized that they have already had nutrition lessons, but </a:t>
            </a:r>
            <a:r>
              <a:rPr lang="en-US" dirty="0" smtClean="0">
                <a:latin typeface="Calibri" charset="0"/>
                <a:ea typeface="Calibri" charset="0"/>
                <a:cs typeface="Calibri" charset="0"/>
              </a:rPr>
              <a:t>she would </a:t>
            </a:r>
            <a:r>
              <a:rPr lang="en-US" dirty="0">
                <a:latin typeface="Calibri" charset="0"/>
                <a:ea typeface="Calibri" charset="0"/>
                <a:cs typeface="Calibri" charset="0"/>
              </a:rPr>
              <a:t>like to know more</a:t>
            </a:r>
            <a:r>
              <a:rPr lang="en-US" dirty="0" smtClean="0">
                <a:latin typeface="Calibri" charset="0"/>
                <a:ea typeface="Calibri" charset="0"/>
                <a:cs typeface="Calibri" charset="0"/>
              </a:rPr>
              <a:t>.</a:t>
            </a:r>
            <a:endParaRPr lang="en-US" dirty="0">
              <a:latin typeface="Calibri" charset="0"/>
              <a:ea typeface="Calibri" charset="0"/>
              <a:cs typeface="Calibri" charset="0"/>
            </a:endParaRPr>
          </a:p>
        </p:txBody>
      </p:sp>
    </p:spTree>
    <p:extLst>
      <p:ext uri="{BB962C8B-B14F-4D97-AF65-F5344CB8AC3E}">
        <p14:creationId xmlns:p14="http://schemas.microsoft.com/office/powerpoint/2010/main" val="7930590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1151230"/>
          </a:xfrm>
        </p:spPr>
        <p:txBody>
          <a:bodyPr/>
          <a:lstStyle/>
          <a:p>
            <a:r>
              <a:rPr lang="en-US" dirty="0" smtClean="0">
                <a:latin typeface="Calibri" charset="0"/>
                <a:ea typeface="Calibri" charset="0"/>
                <a:cs typeface="Calibri" charset="0"/>
              </a:rPr>
              <a:t>Perceptions about the Quality of Trainings</a:t>
            </a:r>
            <a:endParaRPr lang="en-US" dirty="0">
              <a:latin typeface="Calibri" charset="0"/>
              <a:ea typeface="Calibri" charset="0"/>
              <a:cs typeface="Calibri" charset="0"/>
            </a:endParaRPr>
          </a:p>
        </p:txBody>
      </p:sp>
      <p:sp>
        <p:nvSpPr>
          <p:cNvPr id="3" name="Content Placeholder 2"/>
          <p:cNvSpPr>
            <a:spLocks noGrp="1"/>
          </p:cNvSpPr>
          <p:nvPr>
            <p:ph idx="1"/>
          </p:nvPr>
        </p:nvSpPr>
        <p:spPr>
          <a:xfrm>
            <a:off x="646111" y="1334124"/>
            <a:ext cx="10936289" cy="5015876"/>
          </a:xfrm>
        </p:spPr>
        <p:txBody>
          <a:bodyPr>
            <a:noAutofit/>
          </a:bodyPr>
          <a:lstStyle/>
          <a:p>
            <a:pPr lvl="0" fontAlgn="base"/>
            <a:r>
              <a:rPr lang="en-US" sz="1900" dirty="0" smtClean="0">
                <a:latin typeface="Calibri" charset="0"/>
                <a:ea typeface="Calibri" charset="0"/>
                <a:cs typeface="Calibri" charset="0"/>
              </a:rPr>
              <a:t>Promoters, CGVs, and NW were all feel comfortable asking questions and think that their facilitators are well-informed</a:t>
            </a:r>
          </a:p>
          <a:p>
            <a:pPr lvl="0" fontAlgn="base"/>
            <a:r>
              <a:rPr lang="en-US" sz="1900" dirty="0" smtClean="0">
                <a:latin typeface="Calibri" charset="0"/>
                <a:ea typeface="Calibri" charset="0"/>
                <a:cs typeface="Calibri" charset="0"/>
              </a:rPr>
              <a:t>However, Promoters didn’t seem to think that CGVs were prepared to teach</a:t>
            </a:r>
          </a:p>
          <a:p>
            <a:pPr lvl="1" fontAlgn="base"/>
            <a:r>
              <a:rPr lang="en-US" sz="1900" dirty="0" smtClean="0">
                <a:latin typeface="Calibri" charset="0"/>
                <a:ea typeface="Calibri" charset="0"/>
                <a:cs typeface="Calibri" charset="0"/>
              </a:rPr>
              <a:t>Often Promoters have to teach lessons for CGVs because they do not feel ready to teach</a:t>
            </a:r>
            <a:r>
              <a:rPr lang="en-US" sz="1900" i="1" dirty="0">
                <a:latin typeface="Calibri Light" charset="0"/>
                <a:ea typeface="Calibri Light" charset="0"/>
                <a:cs typeface="Calibri Light" charset="0"/>
              </a:rPr>
              <a:t/>
            </a:r>
            <a:br>
              <a:rPr lang="en-US" sz="1900" i="1" dirty="0">
                <a:latin typeface="Calibri Light" charset="0"/>
                <a:ea typeface="Calibri Light" charset="0"/>
                <a:cs typeface="Calibri Light" charset="0"/>
              </a:rPr>
            </a:br>
            <a:endParaRPr lang="en-US" sz="1900" i="1" dirty="0" smtClean="0">
              <a:latin typeface="Calibri Light" charset="0"/>
              <a:ea typeface="Calibri Light" charset="0"/>
              <a:cs typeface="Calibri Light" charset="0"/>
            </a:endParaRPr>
          </a:p>
          <a:p>
            <a:pPr marL="0" indent="0" algn="ctr" fontAlgn="base">
              <a:buNone/>
            </a:pPr>
            <a:r>
              <a:rPr lang="en-US" sz="1900" i="1" dirty="0" smtClean="0">
                <a:latin typeface="Calibri Light" charset="0"/>
                <a:ea typeface="Calibri Light" charset="0"/>
                <a:cs typeface="Calibri Light" charset="0"/>
              </a:rPr>
              <a:t>“</a:t>
            </a:r>
            <a:r>
              <a:rPr lang="en-US" sz="1900" i="1" dirty="0">
                <a:latin typeface="Calibri Light" charset="0"/>
                <a:ea typeface="Calibri Light" charset="0"/>
                <a:cs typeface="Calibri Light" charset="0"/>
              </a:rPr>
              <a:t>If I was to rate the promoters, I would say they scored 100%. Because they are friendly and joyful, when they come for classes they are kind and conduct the games in a friendly manner.” – Neighbor </a:t>
            </a:r>
            <a:r>
              <a:rPr lang="en-US" sz="1900" i="1" dirty="0" smtClean="0">
                <a:latin typeface="Calibri Light" charset="0"/>
                <a:ea typeface="Calibri Light" charset="0"/>
                <a:cs typeface="Calibri Light" charset="0"/>
              </a:rPr>
              <a:t>Woman</a:t>
            </a:r>
            <a:br>
              <a:rPr lang="en-US" sz="1900" i="1" dirty="0" smtClean="0">
                <a:latin typeface="Calibri Light" charset="0"/>
                <a:ea typeface="Calibri Light" charset="0"/>
                <a:cs typeface="Calibri Light" charset="0"/>
              </a:rPr>
            </a:br>
            <a:endParaRPr lang="en-US" sz="1900" i="1" dirty="0">
              <a:latin typeface="Calibri Light" charset="0"/>
              <a:ea typeface="Calibri Light" charset="0"/>
              <a:cs typeface="Calibri Light" charset="0"/>
            </a:endParaRPr>
          </a:p>
          <a:p>
            <a:pPr marL="57150" indent="0" algn="ctr" fontAlgn="base">
              <a:buNone/>
            </a:pPr>
            <a:r>
              <a:rPr lang="en-US" sz="1900" i="1" dirty="0" smtClean="0">
                <a:latin typeface="Calibri Light" charset="0"/>
                <a:ea typeface="Calibri Light" charset="0"/>
                <a:cs typeface="Calibri Light" charset="0"/>
              </a:rPr>
              <a:t>“We also accompany the CGVs to the care groups after we have taught them” – Promoter</a:t>
            </a:r>
            <a:br>
              <a:rPr lang="en-US" sz="1900" i="1" dirty="0" smtClean="0">
                <a:latin typeface="Calibri Light" charset="0"/>
                <a:ea typeface="Calibri Light" charset="0"/>
                <a:cs typeface="Calibri Light" charset="0"/>
              </a:rPr>
            </a:br>
            <a:endParaRPr lang="en-US" sz="1900" i="1" dirty="0" smtClean="0">
              <a:latin typeface="Calibri Light" charset="0"/>
              <a:ea typeface="Calibri Light" charset="0"/>
              <a:cs typeface="Calibri Light" charset="0"/>
            </a:endParaRPr>
          </a:p>
          <a:p>
            <a:pPr marL="57150" indent="0" algn="ctr" fontAlgn="base">
              <a:buNone/>
            </a:pPr>
            <a:r>
              <a:rPr lang="en-US" sz="1900" i="1" dirty="0" smtClean="0">
                <a:latin typeface="Calibri Light" charset="0"/>
                <a:ea typeface="Calibri Light" charset="0"/>
                <a:cs typeface="Calibri Light" charset="0"/>
              </a:rPr>
              <a:t>“</a:t>
            </a:r>
            <a:r>
              <a:rPr lang="en-US" sz="1900" i="1" dirty="0">
                <a:latin typeface="Calibri Light" charset="0"/>
                <a:ea typeface="Calibri Light" charset="0"/>
                <a:cs typeface="Calibri Light" charset="0"/>
              </a:rPr>
              <a:t>When we were choosing [the Care Group Volunteers] they did not know that they were going to be teaching other women … There are others who do not know how to read even if they were chosen for that role. They were not aware that they were going to deal with any writings so when we take these forms for them to teach there are some who are afraid. You can teach them but when they get to the neighbor women as you listen to them teach you can see that they did not understand what you taught them. So you have to accompany them and help them teach the neighbor women as well.” – Promoter</a:t>
            </a:r>
          </a:p>
          <a:p>
            <a:pPr marL="457200" lvl="1" indent="0" algn="ctr" fontAlgn="base">
              <a:buNone/>
            </a:pPr>
            <a:endParaRPr lang="en-US" sz="1900" dirty="0">
              <a:latin typeface="Calibri" charset="0"/>
              <a:ea typeface="Calibri" charset="0"/>
              <a:cs typeface="Calibri" charset="0"/>
            </a:endParaRPr>
          </a:p>
        </p:txBody>
      </p:sp>
    </p:spTree>
    <p:extLst>
      <p:ext uri="{BB962C8B-B14F-4D97-AF65-F5344CB8AC3E}">
        <p14:creationId xmlns:p14="http://schemas.microsoft.com/office/powerpoint/2010/main" val="3510294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347787"/>
            <a:ext cx="9547756" cy="1151230"/>
          </a:xfrm>
        </p:spPr>
        <p:txBody>
          <a:bodyPr/>
          <a:lstStyle/>
          <a:p>
            <a:r>
              <a:rPr lang="en-US" dirty="0" smtClean="0">
                <a:latin typeface="Calibri" charset="0"/>
                <a:ea typeface="Calibri" charset="0"/>
                <a:cs typeface="Calibri" charset="0"/>
              </a:rPr>
              <a:t>Current State of Care Groups and Neighbor Groups</a:t>
            </a:r>
            <a:endParaRPr lang="en-US" dirty="0">
              <a:latin typeface="Calibri" charset="0"/>
              <a:ea typeface="Calibri" charset="0"/>
              <a:cs typeface="Calibri" charset="0"/>
            </a:endParaRPr>
          </a:p>
        </p:txBody>
      </p:sp>
      <p:sp>
        <p:nvSpPr>
          <p:cNvPr id="3" name="Content Placeholder 2"/>
          <p:cNvSpPr>
            <a:spLocks noGrp="1"/>
          </p:cNvSpPr>
          <p:nvPr>
            <p:ph idx="1"/>
          </p:nvPr>
        </p:nvSpPr>
        <p:spPr>
          <a:xfrm>
            <a:off x="646111" y="1873770"/>
            <a:ext cx="10746414" cy="4374630"/>
          </a:xfrm>
        </p:spPr>
        <p:txBody>
          <a:bodyPr>
            <a:noAutofit/>
          </a:bodyPr>
          <a:lstStyle/>
          <a:p>
            <a:pPr lvl="0" fontAlgn="base"/>
            <a:r>
              <a:rPr lang="en-US" sz="1900" dirty="0" smtClean="0">
                <a:latin typeface="Calibri" charset="0"/>
                <a:ea typeface="Calibri" charset="0"/>
                <a:cs typeface="Calibri" charset="0"/>
              </a:rPr>
              <a:t>Lessons occur twice each month and last 1-2 hours</a:t>
            </a:r>
          </a:p>
          <a:p>
            <a:pPr lvl="0" fontAlgn="base"/>
            <a:r>
              <a:rPr lang="en-US" sz="1900" dirty="0" smtClean="0">
                <a:latin typeface="Calibri" charset="0"/>
                <a:ea typeface="Calibri" charset="0"/>
                <a:cs typeface="Calibri" charset="0"/>
              </a:rPr>
              <a:t>NW choose where meetings will be held – often a NW’s home</a:t>
            </a:r>
          </a:p>
          <a:p>
            <a:pPr lvl="0" fontAlgn="base"/>
            <a:r>
              <a:rPr lang="en-US" sz="1900" dirty="0" smtClean="0">
                <a:latin typeface="Calibri" charset="0"/>
                <a:ea typeface="Calibri" charset="0"/>
                <a:cs typeface="Calibri" charset="0"/>
              </a:rPr>
              <a:t>Promoters often come to Neighbor Group lessons</a:t>
            </a:r>
          </a:p>
          <a:p>
            <a:pPr lvl="1" fontAlgn="base"/>
            <a:r>
              <a:rPr lang="en-US" sz="1700" dirty="0" smtClean="0">
                <a:latin typeface="Calibri" charset="0"/>
                <a:ea typeface="Calibri" charset="0"/>
                <a:cs typeface="Calibri" charset="0"/>
              </a:rPr>
              <a:t>CHVs and TBAs may also attend</a:t>
            </a:r>
          </a:p>
          <a:p>
            <a:pPr lvl="1" fontAlgn="base"/>
            <a:r>
              <a:rPr lang="en-US" sz="1700" dirty="0">
                <a:latin typeface="Calibri" charset="0"/>
                <a:ea typeface="Calibri" charset="0"/>
                <a:cs typeface="Calibri" charset="0"/>
              </a:rPr>
              <a:t>O</a:t>
            </a:r>
            <a:r>
              <a:rPr lang="en-US" sz="1700" dirty="0" smtClean="0">
                <a:latin typeface="Calibri" charset="0"/>
                <a:ea typeface="Calibri" charset="0"/>
                <a:cs typeface="Calibri" charset="0"/>
              </a:rPr>
              <a:t>ther </a:t>
            </a:r>
            <a:r>
              <a:rPr lang="en-US" sz="1700" dirty="0">
                <a:latin typeface="Calibri" charset="0"/>
                <a:ea typeface="Calibri" charset="0"/>
                <a:cs typeface="Calibri" charset="0"/>
              </a:rPr>
              <a:t>women who are not part of the Neighbor Group </a:t>
            </a:r>
            <a:r>
              <a:rPr lang="en-US" sz="1700" dirty="0" smtClean="0">
                <a:latin typeface="Calibri" charset="0"/>
                <a:ea typeface="Calibri" charset="0"/>
                <a:cs typeface="Calibri" charset="0"/>
              </a:rPr>
              <a:t>may attend </a:t>
            </a:r>
            <a:r>
              <a:rPr lang="en-US" sz="1700" dirty="0">
                <a:latin typeface="Calibri" charset="0"/>
                <a:ea typeface="Calibri" charset="0"/>
                <a:cs typeface="Calibri" charset="0"/>
              </a:rPr>
              <a:t>out of </a:t>
            </a:r>
            <a:r>
              <a:rPr lang="en-US" sz="1700" dirty="0" smtClean="0">
                <a:latin typeface="Calibri" charset="0"/>
                <a:ea typeface="Calibri" charset="0"/>
                <a:cs typeface="Calibri" charset="0"/>
              </a:rPr>
              <a:t>curiosity</a:t>
            </a:r>
          </a:p>
          <a:p>
            <a:pPr lvl="1" fontAlgn="base"/>
            <a:r>
              <a:rPr lang="en-US" sz="1700" dirty="0" smtClean="0">
                <a:latin typeface="Calibri" charset="0"/>
                <a:ea typeface="Calibri" charset="0"/>
                <a:cs typeface="Calibri" charset="0"/>
              </a:rPr>
              <a:t>CGVs may invite other CGVs to attend Care Group meetings in case they need help teaching something</a:t>
            </a:r>
          </a:p>
          <a:p>
            <a:pPr lvl="0" fontAlgn="base"/>
            <a:r>
              <a:rPr lang="en-US" sz="1900" dirty="0" smtClean="0">
                <a:latin typeface="Calibri" charset="0"/>
                <a:ea typeface="Calibri" charset="0"/>
                <a:cs typeface="Calibri" charset="0"/>
              </a:rPr>
              <a:t>CGVs reported having 8-12 active NW in their Neighbor Groups</a:t>
            </a:r>
          </a:p>
          <a:p>
            <a:pPr lvl="0" fontAlgn="base"/>
            <a:r>
              <a:rPr lang="en-US" sz="1900" dirty="0" smtClean="0">
                <a:latin typeface="Calibri" charset="0"/>
                <a:ea typeface="Calibri" charset="0"/>
                <a:cs typeface="Calibri" charset="0"/>
              </a:rPr>
              <a:t>The materials they use to teach are the flip charts and lesson plans prepared by KIKOP</a:t>
            </a:r>
          </a:p>
          <a:p>
            <a:pPr lvl="1" fontAlgn="base"/>
            <a:r>
              <a:rPr lang="en-US" sz="1700" dirty="0" smtClean="0">
                <a:latin typeface="Calibri" charset="0"/>
                <a:ea typeface="Calibri" charset="0"/>
                <a:cs typeface="Calibri" charset="0"/>
              </a:rPr>
              <a:t>Lesson plans need to include </a:t>
            </a:r>
            <a:r>
              <a:rPr lang="en-US" sz="1700" b="1" dirty="0" smtClean="0">
                <a:latin typeface="Calibri" charset="0"/>
                <a:ea typeface="Calibri" charset="0"/>
                <a:cs typeface="Calibri" charset="0"/>
              </a:rPr>
              <a:t>lots of pictures and demonstrations </a:t>
            </a:r>
            <a:r>
              <a:rPr lang="en-US" sz="1700" dirty="0" smtClean="0">
                <a:latin typeface="Calibri" charset="0"/>
                <a:ea typeface="Calibri" charset="0"/>
                <a:cs typeface="Calibri" charset="0"/>
              </a:rPr>
              <a:t>because many mothers are illiterate</a:t>
            </a:r>
          </a:p>
          <a:p>
            <a:pPr fontAlgn="base"/>
            <a:r>
              <a:rPr lang="en-US" sz="1900" dirty="0" smtClean="0">
                <a:latin typeface="Calibri" charset="0"/>
                <a:ea typeface="Calibri" charset="0"/>
                <a:cs typeface="Calibri" charset="0"/>
              </a:rPr>
              <a:t>Mothers love the games!</a:t>
            </a:r>
          </a:p>
          <a:p>
            <a:pPr marL="0" indent="0" algn="ctr">
              <a:buNone/>
            </a:pPr>
            <a:r>
              <a:rPr lang="en-US" i="1" dirty="0">
                <a:latin typeface="Calibri Light" charset="0"/>
                <a:ea typeface="Calibri Light" charset="0"/>
                <a:cs typeface="Calibri Light" charset="0"/>
              </a:rPr>
              <a:t>“You’ll find sometimes a woman was beaten in the night. She comes to the Care Group and she is sad. When she starts playing games, now she feels </a:t>
            </a:r>
            <a:r>
              <a:rPr lang="en-US" i="1" dirty="0" smtClean="0">
                <a:latin typeface="Calibri Light" charset="0"/>
                <a:ea typeface="Calibri Light" charset="0"/>
                <a:cs typeface="Calibri Light" charset="0"/>
              </a:rPr>
              <a:t>good.” – Promoter </a:t>
            </a:r>
            <a:endParaRPr lang="en-US" sz="1900" i="1" dirty="0" smtClean="0">
              <a:latin typeface="Calibri Light" charset="0"/>
              <a:ea typeface="Calibri Light" charset="0"/>
              <a:cs typeface="Calibri Light" charset="0"/>
            </a:endParaRPr>
          </a:p>
          <a:p>
            <a:pPr lvl="0" fontAlgn="base"/>
            <a:endParaRPr lang="en-US" sz="1900" dirty="0" smtClean="0">
              <a:latin typeface="Calibri" charset="0"/>
              <a:ea typeface="Calibri" charset="0"/>
              <a:cs typeface="Calibri" charset="0"/>
            </a:endParaRPr>
          </a:p>
          <a:p>
            <a:pPr marL="457200" lvl="1" indent="0" algn="ctr" fontAlgn="base">
              <a:buNone/>
            </a:pPr>
            <a:endParaRPr lang="en-US" sz="1900" dirty="0">
              <a:latin typeface="Calibri" charset="0"/>
              <a:ea typeface="Calibri" charset="0"/>
              <a:cs typeface="Calibri" charset="0"/>
            </a:endParaRPr>
          </a:p>
        </p:txBody>
      </p:sp>
      <p:sp>
        <p:nvSpPr>
          <p:cNvPr id="4" name="TextBox 3"/>
          <p:cNvSpPr txBox="1"/>
          <p:nvPr/>
        </p:nvSpPr>
        <p:spPr>
          <a:xfrm>
            <a:off x="8559384" y="1873770"/>
            <a:ext cx="3492708" cy="1661993"/>
          </a:xfrm>
          <a:prstGeom prst="rect">
            <a:avLst/>
          </a:prstGeom>
          <a:noFill/>
        </p:spPr>
        <p:txBody>
          <a:bodyPr wrap="square" rtlCol="0">
            <a:spAutoFit/>
          </a:bodyPr>
          <a:lstStyle/>
          <a:p>
            <a:pPr algn="ctr"/>
            <a:r>
              <a:rPr lang="en-US" sz="1400" i="1" dirty="0">
                <a:latin typeface="Calibri Light" charset="0"/>
                <a:ea typeface="Calibri Light" charset="0"/>
                <a:cs typeface="Calibri Light" charset="0"/>
              </a:rPr>
              <a:t>“There are those living around us, and sometime around the place where we sit when we have our meeting, curious people who want to know what is happening there also come and you cannot send them away.” </a:t>
            </a:r>
            <a:r>
              <a:rPr lang="en-US" sz="1400" i="1" dirty="0" smtClean="0">
                <a:latin typeface="Calibri Light" charset="0"/>
                <a:ea typeface="Calibri Light" charset="0"/>
                <a:cs typeface="Calibri Light" charset="0"/>
              </a:rPr>
              <a:t> – Neighbor Woman</a:t>
            </a:r>
            <a:endParaRPr lang="en-US" sz="1400" i="1" dirty="0">
              <a:latin typeface="Calibri Light" charset="0"/>
              <a:ea typeface="Calibri Light" charset="0"/>
              <a:cs typeface="Calibri Light" charset="0"/>
            </a:endParaRPr>
          </a:p>
          <a:p>
            <a:endParaRPr lang="en-US" dirty="0"/>
          </a:p>
        </p:txBody>
      </p:sp>
      <p:sp>
        <p:nvSpPr>
          <p:cNvPr id="12" name="Bent-Up Arrow 11"/>
          <p:cNvSpPr/>
          <p:nvPr/>
        </p:nvSpPr>
        <p:spPr>
          <a:xfrm>
            <a:off x="8859187" y="3087974"/>
            <a:ext cx="644577" cy="599606"/>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467057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527154"/>
            <a:ext cx="9404723" cy="1151230"/>
          </a:xfrm>
        </p:spPr>
        <p:txBody>
          <a:bodyPr/>
          <a:lstStyle/>
          <a:p>
            <a:r>
              <a:rPr lang="en-US" dirty="0" smtClean="0">
                <a:latin typeface="Calibri" charset="0"/>
                <a:ea typeface="Calibri" charset="0"/>
                <a:cs typeface="Calibri" charset="0"/>
              </a:rPr>
              <a:t>Current State of Home Visits</a:t>
            </a:r>
            <a:endParaRPr lang="en-US" dirty="0">
              <a:latin typeface="Calibri" charset="0"/>
              <a:ea typeface="Calibri" charset="0"/>
              <a:cs typeface="Calibri" charset="0"/>
            </a:endParaRPr>
          </a:p>
        </p:txBody>
      </p:sp>
      <p:sp>
        <p:nvSpPr>
          <p:cNvPr id="3" name="Content Placeholder 2"/>
          <p:cNvSpPr>
            <a:spLocks noGrp="1"/>
          </p:cNvSpPr>
          <p:nvPr>
            <p:ph idx="1"/>
          </p:nvPr>
        </p:nvSpPr>
        <p:spPr>
          <a:xfrm>
            <a:off x="646110" y="1499017"/>
            <a:ext cx="11061207" cy="4749383"/>
          </a:xfrm>
        </p:spPr>
        <p:txBody>
          <a:bodyPr>
            <a:noAutofit/>
          </a:bodyPr>
          <a:lstStyle/>
          <a:p>
            <a:pPr lvl="0" fontAlgn="base"/>
            <a:r>
              <a:rPr lang="en-US" sz="1900" dirty="0" smtClean="0">
                <a:latin typeface="Calibri" charset="0"/>
                <a:ea typeface="Calibri" charset="0"/>
                <a:cs typeface="Calibri" charset="0"/>
              </a:rPr>
              <a:t>NW typically </a:t>
            </a:r>
            <a:r>
              <a:rPr lang="en-US" sz="1900" dirty="0" smtClean="0">
                <a:latin typeface="Calibri" charset="0"/>
                <a:ea typeface="Calibri" charset="0"/>
                <a:cs typeface="Calibri" charset="0"/>
              </a:rPr>
              <a:t>really enjoyed home visits</a:t>
            </a:r>
          </a:p>
          <a:p>
            <a:pPr lvl="1" fontAlgn="base"/>
            <a:r>
              <a:rPr lang="en-US" sz="1700" dirty="0" smtClean="0">
                <a:latin typeface="Calibri" charset="0"/>
                <a:ea typeface="Calibri" charset="0"/>
                <a:cs typeface="Calibri" charset="0"/>
              </a:rPr>
              <a:t>Visited </a:t>
            </a:r>
            <a:r>
              <a:rPr lang="en-US" sz="1700" dirty="0" smtClean="0">
                <a:latin typeface="Calibri" charset="0"/>
                <a:ea typeface="Calibri" charset="0"/>
                <a:cs typeface="Calibri" charset="0"/>
              </a:rPr>
              <a:t>twice/month</a:t>
            </a:r>
          </a:p>
          <a:p>
            <a:pPr lvl="1" fontAlgn="base"/>
            <a:r>
              <a:rPr lang="en-US" sz="1700" dirty="0" smtClean="0">
                <a:latin typeface="Calibri" charset="0"/>
                <a:ea typeface="Calibri" charset="0"/>
                <a:cs typeface="Calibri" charset="0"/>
              </a:rPr>
              <a:t>Husbands are encouraged to participate</a:t>
            </a:r>
          </a:p>
          <a:p>
            <a:pPr lvl="1" fontAlgn="base"/>
            <a:r>
              <a:rPr lang="en-US" sz="1700" dirty="0" smtClean="0">
                <a:latin typeface="Calibri" charset="0"/>
                <a:ea typeface="Calibri" charset="0"/>
                <a:cs typeface="Calibri" charset="0"/>
              </a:rPr>
              <a:t>CGV checks on health of baby or pregnant woman, goes over lesson, checks health behaviors, &amp; fills out NG register</a:t>
            </a:r>
          </a:p>
          <a:p>
            <a:pPr lvl="1" fontAlgn="base"/>
            <a:r>
              <a:rPr lang="en-US" sz="1700" dirty="0" smtClean="0">
                <a:latin typeface="Calibri" charset="0"/>
                <a:ea typeface="Calibri" charset="0"/>
                <a:cs typeface="Calibri" charset="0"/>
              </a:rPr>
              <a:t>Usually last 30-45 minutes</a:t>
            </a:r>
          </a:p>
          <a:p>
            <a:pPr lvl="0" fontAlgn="base"/>
            <a:r>
              <a:rPr lang="en-US" sz="1900" dirty="0" smtClean="0">
                <a:latin typeface="Calibri" charset="0"/>
                <a:ea typeface="Calibri" charset="0"/>
                <a:cs typeface="Calibri" charset="0"/>
              </a:rPr>
              <a:t>There were mixed responses about what happens when CGVs miss meetings:</a:t>
            </a:r>
          </a:p>
          <a:p>
            <a:pPr marL="0" indent="0" algn="ctr">
              <a:buNone/>
            </a:pPr>
            <a:r>
              <a:rPr lang="en-US" sz="1800" i="1" dirty="0">
                <a:latin typeface="Calibri Light" charset="0"/>
                <a:ea typeface="Calibri Light" charset="0"/>
                <a:cs typeface="Calibri Light" charset="0"/>
              </a:rPr>
              <a:t>“Normally the promoter makes a phone call. If the promoter cannot get access to you, then he/she will visit you the following day.” </a:t>
            </a:r>
          </a:p>
          <a:p>
            <a:pPr marL="0" indent="0" algn="ctr">
              <a:buNone/>
            </a:pPr>
            <a:r>
              <a:rPr lang="en-US" sz="1800" i="1" dirty="0">
                <a:latin typeface="Calibri Light" charset="0"/>
                <a:ea typeface="Calibri Light" charset="0"/>
                <a:cs typeface="Calibri Light" charset="0"/>
              </a:rPr>
              <a:t>“At times, the promoter gives the material to someone to bring to you</a:t>
            </a:r>
            <a:r>
              <a:rPr lang="en-US" sz="1800" i="1" dirty="0" smtClean="0">
                <a:latin typeface="Calibri Light" charset="0"/>
                <a:ea typeface="Calibri Light" charset="0"/>
                <a:cs typeface="Calibri Light" charset="0"/>
              </a:rPr>
              <a:t>.”</a:t>
            </a:r>
            <a:endParaRPr lang="en-US" sz="1800" i="1" dirty="0">
              <a:latin typeface="Calibri Light" charset="0"/>
              <a:ea typeface="Calibri Light" charset="0"/>
              <a:cs typeface="Calibri Light" charset="0"/>
            </a:endParaRPr>
          </a:p>
          <a:p>
            <a:pPr marL="0" indent="0" algn="ctr">
              <a:buNone/>
            </a:pPr>
            <a:r>
              <a:rPr lang="en-US" sz="1800" i="1" dirty="0">
                <a:latin typeface="Calibri Light" charset="0"/>
                <a:ea typeface="Calibri Light" charset="0"/>
                <a:cs typeface="Calibri Light" charset="0"/>
              </a:rPr>
              <a:t>“As for me, I look for the promoter to get the lessons if I happen to miss a lesson.” </a:t>
            </a:r>
          </a:p>
          <a:p>
            <a:pPr marL="0" indent="0" algn="ctr">
              <a:buNone/>
            </a:pPr>
            <a:r>
              <a:rPr lang="en-US" sz="1800" i="1" dirty="0">
                <a:latin typeface="Calibri Light" charset="0"/>
                <a:ea typeface="Calibri Light" charset="0"/>
                <a:cs typeface="Calibri Light" charset="0"/>
              </a:rPr>
              <a:t> “They are so hardworking and determined, like my promoter pays visit to my home whenever I miss any care group meeting</a:t>
            </a:r>
            <a:r>
              <a:rPr lang="en-US" sz="1800" i="1" dirty="0" smtClean="0">
                <a:latin typeface="Calibri Light" charset="0"/>
                <a:ea typeface="Calibri Light" charset="0"/>
                <a:cs typeface="Calibri Light" charset="0"/>
              </a:rPr>
              <a:t>.”</a:t>
            </a:r>
            <a:endParaRPr lang="en-US" sz="1800" i="1" dirty="0">
              <a:latin typeface="Calibri Light" charset="0"/>
              <a:ea typeface="Calibri Light" charset="0"/>
              <a:cs typeface="Calibri Light" charset="0"/>
            </a:endParaRPr>
          </a:p>
          <a:p>
            <a:pPr marL="0" indent="0" algn="ctr">
              <a:buNone/>
            </a:pPr>
            <a:r>
              <a:rPr lang="en-US" sz="1800" i="1" dirty="0">
                <a:latin typeface="Calibri Light" charset="0"/>
                <a:ea typeface="Calibri Light" charset="0"/>
                <a:cs typeface="Calibri Light" charset="0"/>
              </a:rPr>
              <a:t>– Care Group </a:t>
            </a:r>
            <a:r>
              <a:rPr lang="en-US" sz="1800" i="1" dirty="0" smtClean="0">
                <a:latin typeface="Calibri Light" charset="0"/>
                <a:ea typeface="Calibri Light" charset="0"/>
                <a:cs typeface="Calibri Light" charset="0"/>
              </a:rPr>
              <a:t>Volunteers</a:t>
            </a:r>
            <a:endParaRPr lang="en-US" sz="1900" i="1" dirty="0" smtClean="0">
              <a:latin typeface="Calibri Light" charset="0"/>
              <a:ea typeface="Calibri Light" charset="0"/>
              <a:cs typeface="Calibri Light" charset="0"/>
            </a:endParaRPr>
          </a:p>
          <a:p>
            <a:pPr lvl="0" fontAlgn="base"/>
            <a:endParaRPr lang="en-US" sz="1900" dirty="0" smtClean="0">
              <a:latin typeface="Calibri" charset="0"/>
              <a:ea typeface="Calibri" charset="0"/>
              <a:cs typeface="Calibri" charset="0"/>
            </a:endParaRPr>
          </a:p>
          <a:p>
            <a:pPr marL="457200" lvl="1" indent="0" algn="ctr" fontAlgn="base">
              <a:buNone/>
            </a:pPr>
            <a:endParaRPr lang="en-US" sz="1900" dirty="0">
              <a:latin typeface="Calibri" charset="0"/>
              <a:ea typeface="Calibri" charset="0"/>
              <a:cs typeface="Calibri" charset="0"/>
            </a:endParaRPr>
          </a:p>
        </p:txBody>
      </p:sp>
    </p:spTree>
    <p:extLst>
      <p:ext uri="{BB962C8B-B14F-4D97-AF65-F5344CB8AC3E}">
        <p14:creationId xmlns:p14="http://schemas.microsoft.com/office/powerpoint/2010/main" val="15409629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527154"/>
            <a:ext cx="9404723" cy="1151230"/>
          </a:xfrm>
        </p:spPr>
        <p:txBody>
          <a:bodyPr/>
          <a:lstStyle/>
          <a:p>
            <a:r>
              <a:rPr lang="en-US" dirty="0" smtClean="0">
                <a:latin typeface="Calibri" charset="0"/>
                <a:ea typeface="Calibri" charset="0"/>
                <a:cs typeface="Calibri" charset="0"/>
              </a:rPr>
              <a:t>Male Involvement</a:t>
            </a:r>
            <a:endParaRPr lang="en-US" dirty="0">
              <a:latin typeface="Calibri" charset="0"/>
              <a:ea typeface="Calibri" charset="0"/>
              <a:cs typeface="Calibri" charset="0"/>
            </a:endParaRPr>
          </a:p>
        </p:txBody>
      </p:sp>
      <p:sp>
        <p:nvSpPr>
          <p:cNvPr id="3" name="Content Placeholder 2"/>
          <p:cNvSpPr>
            <a:spLocks noGrp="1"/>
          </p:cNvSpPr>
          <p:nvPr>
            <p:ph idx="1"/>
          </p:nvPr>
        </p:nvSpPr>
        <p:spPr>
          <a:xfrm>
            <a:off x="646110" y="1499017"/>
            <a:ext cx="11061207" cy="4749383"/>
          </a:xfrm>
        </p:spPr>
        <p:txBody>
          <a:bodyPr>
            <a:noAutofit/>
          </a:bodyPr>
          <a:lstStyle/>
          <a:p>
            <a:pPr lvl="0" fontAlgn="base"/>
            <a:r>
              <a:rPr lang="en-US" sz="1800" dirty="0">
                <a:latin typeface="Calibri" charset="0"/>
                <a:ea typeface="Calibri" charset="0"/>
                <a:cs typeface="Calibri" charset="0"/>
              </a:rPr>
              <a:t>There was an overall desire for males to be more invested in the trainings and the project. </a:t>
            </a:r>
            <a:endParaRPr lang="en-US" sz="1800" dirty="0" smtClean="0">
              <a:latin typeface="Calibri" charset="0"/>
              <a:ea typeface="Calibri" charset="0"/>
              <a:cs typeface="Calibri" charset="0"/>
            </a:endParaRPr>
          </a:p>
          <a:p>
            <a:pPr marL="0" indent="0" algn="ctr">
              <a:buNone/>
            </a:pPr>
            <a:r>
              <a:rPr lang="en-US" sz="1800" i="1" dirty="0">
                <a:latin typeface="Calibri Light" charset="0"/>
                <a:ea typeface="Calibri Light" charset="0"/>
                <a:cs typeface="Calibri Light" charset="0"/>
              </a:rPr>
              <a:t>“[Care Group Volunteers] usually … tell them they have brought them something new to learn. They can also inquire if the husband is there, if he is in they can request them to come and learn together.” – </a:t>
            </a:r>
            <a:r>
              <a:rPr lang="en-US" sz="1800" i="1" dirty="0" smtClean="0">
                <a:latin typeface="Calibri Light" charset="0"/>
                <a:ea typeface="Calibri Light" charset="0"/>
                <a:cs typeface="Calibri Light" charset="0"/>
              </a:rPr>
              <a:t>Promoter</a:t>
            </a:r>
            <a:r>
              <a:rPr lang="en-US" sz="1800" i="1" dirty="0">
                <a:latin typeface="Calibri Light" charset="0"/>
                <a:ea typeface="Calibri Light" charset="0"/>
                <a:cs typeface="Calibri Light" charset="0"/>
              </a:rPr>
              <a:t> </a:t>
            </a:r>
            <a:endParaRPr lang="en-US" sz="1800" i="1" dirty="0" smtClean="0">
              <a:latin typeface="Calibri Light" charset="0"/>
              <a:ea typeface="Calibri Light" charset="0"/>
              <a:cs typeface="Calibri Light" charset="0"/>
            </a:endParaRPr>
          </a:p>
          <a:p>
            <a:pPr marL="0" indent="0" algn="ctr">
              <a:buNone/>
            </a:pPr>
            <a:r>
              <a:rPr lang="en-US" sz="1800" i="1" dirty="0" smtClean="0">
                <a:latin typeface="Calibri Light" charset="0"/>
                <a:ea typeface="Calibri Light" charset="0"/>
                <a:cs typeface="Calibri Light" charset="0"/>
              </a:rPr>
              <a:t>“When we are meeting we would want our husbands to be encouraged to attend so as to bring some warmth.              – Neighbor Woman</a:t>
            </a:r>
            <a:br>
              <a:rPr lang="en-US" sz="1800" i="1" dirty="0" smtClean="0">
                <a:latin typeface="Calibri Light" charset="0"/>
                <a:ea typeface="Calibri Light" charset="0"/>
                <a:cs typeface="Calibri Light" charset="0"/>
              </a:rPr>
            </a:br>
            <a:endParaRPr lang="en-US" sz="1800" i="1" dirty="0" smtClean="0">
              <a:latin typeface="Calibri Light" charset="0"/>
              <a:ea typeface="Calibri Light" charset="0"/>
              <a:cs typeface="Calibri Light" charset="0"/>
            </a:endParaRPr>
          </a:p>
          <a:p>
            <a:r>
              <a:rPr lang="en-US" sz="1900" dirty="0" smtClean="0">
                <a:latin typeface="Calibri" charset="0"/>
                <a:ea typeface="Calibri" charset="0"/>
                <a:cs typeface="Calibri" charset="0"/>
              </a:rPr>
              <a:t>Men </a:t>
            </a:r>
            <a:r>
              <a:rPr lang="en-US" sz="1900" dirty="0" smtClean="0">
                <a:latin typeface="Calibri" charset="0"/>
                <a:ea typeface="Calibri" charset="0"/>
                <a:cs typeface="Calibri" charset="0"/>
              </a:rPr>
              <a:t>sometimes made </a:t>
            </a:r>
            <a:r>
              <a:rPr lang="en-US" sz="1900" dirty="0" smtClean="0">
                <a:latin typeface="Calibri" charset="0"/>
                <a:ea typeface="Calibri" charset="0"/>
                <a:cs typeface="Calibri" charset="0"/>
              </a:rPr>
              <a:t>it difficult for CGVs and NW to participate. Women often have to ask permission to attend meetings, and men sometimes discourage participation since women are not paid for their role.</a:t>
            </a:r>
          </a:p>
          <a:p>
            <a:pPr marL="0" indent="0" algn="ctr">
              <a:spcBef>
                <a:spcPts val="0"/>
              </a:spcBef>
              <a:buNone/>
            </a:pPr>
            <a:endParaRPr lang="en-US" sz="1800" i="1" dirty="0" smtClean="0">
              <a:latin typeface="Calibri Light" charset="0"/>
              <a:ea typeface="Calibri Light" charset="0"/>
              <a:cs typeface="Calibri Light" charset="0"/>
            </a:endParaRPr>
          </a:p>
          <a:p>
            <a:pPr marL="0" indent="0" algn="ctr">
              <a:spcBef>
                <a:spcPts val="0"/>
              </a:spcBef>
              <a:buNone/>
            </a:pPr>
            <a:r>
              <a:rPr lang="en-US" sz="1800" i="1" dirty="0" smtClean="0">
                <a:latin typeface="Calibri Light" charset="0"/>
                <a:ea typeface="Calibri Light" charset="0"/>
                <a:cs typeface="Calibri Light" charset="0"/>
              </a:rPr>
              <a:t>“</a:t>
            </a:r>
            <a:r>
              <a:rPr lang="en-US" sz="1800" i="1" dirty="0">
                <a:latin typeface="Calibri Light" charset="0"/>
                <a:ea typeface="Calibri Light" charset="0"/>
                <a:cs typeface="Calibri Light" charset="0"/>
              </a:rPr>
              <a:t>Facilitator: So do you seek permission from your husband in order to attend CGs meeting?</a:t>
            </a:r>
          </a:p>
          <a:p>
            <a:pPr marL="0" indent="0" algn="ctr">
              <a:spcBef>
                <a:spcPts val="0"/>
              </a:spcBef>
              <a:buNone/>
            </a:pPr>
            <a:r>
              <a:rPr lang="en-US" sz="1800" i="1" dirty="0">
                <a:latin typeface="Calibri Light" charset="0"/>
                <a:ea typeface="Calibri Light" charset="0"/>
                <a:cs typeface="Calibri Light" charset="0"/>
              </a:rPr>
              <a:t>Care Group Volunteer: Sure! You cannot just walk out of your house like that.” </a:t>
            </a:r>
          </a:p>
          <a:p>
            <a:pPr marL="0" indent="0" algn="ctr">
              <a:buNone/>
            </a:pPr>
            <a:r>
              <a:rPr lang="en-US" sz="1800" i="1" dirty="0">
                <a:latin typeface="Calibri Light" charset="0"/>
                <a:ea typeface="Calibri Light" charset="0"/>
                <a:cs typeface="Calibri Light" charset="0"/>
              </a:rPr>
              <a:t>“There is a problem is the CGVs, we started working well with them but along the way they started saying their husbands are asking them since they left in the morning there is nothing they are bringing back home.. So it is like their working spirit is deteriorating.” – Promoter</a:t>
            </a:r>
          </a:p>
          <a:p>
            <a:pPr marL="0" indent="0" algn="ctr">
              <a:buNone/>
            </a:pPr>
            <a:endParaRPr lang="en-US" sz="1900" i="1" dirty="0" smtClean="0">
              <a:latin typeface="Calibri Light" charset="0"/>
              <a:ea typeface="Calibri Light" charset="0"/>
              <a:cs typeface="Calibri Light" charset="0"/>
            </a:endParaRPr>
          </a:p>
        </p:txBody>
      </p:sp>
    </p:spTree>
    <p:extLst>
      <p:ext uri="{BB962C8B-B14F-4D97-AF65-F5344CB8AC3E}">
        <p14:creationId xmlns:p14="http://schemas.microsoft.com/office/powerpoint/2010/main" val="18996053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527154"/>
            <a:ext cx="9404723" cy="1151230"/>
          </a:xfrm>
        </p:spPr>
        <p:txBody>
          <a:bodyPr/>
          <a:lstStyle/>
          <a:p>
            <a:r>
              <a:rPr lang="en-US" dirty="0" smtClean="0">
                <a:latin typeface="Calibri" charset="0"/>
                <a:ea typeface="Calibri" charset="0"/>
                <a:cs typeface="Calibri" charset="0"/>
              </a:rPr>
              <a:t>Collecting and Managing Project Data</a:t>
            </a:r>
            <a:endParaRPr lang="en-US" dirty="0">
              <a:latin typeface="Calibri" charset="0"/>
              <a:ea typeface="Calibri" charset="0"/>
              <a:cs typeface="Calibri" charset="0"/>
            </a:endParaRPr>
          </a:p>
        </p:txBody>
      </p:sp>
      <p:sp>
        <p:nvSpPr>
          <p:cNvPr id="3" name="Content Placeholder 2"/>
          <p:cNvSpPr>
            <a:spLocks noGrp="1"/>
          </p:cNvSpPr>
          <p:nvPr>
            <p:ph idx="1"/>
          </p:nvPr>
        </p:nvSpPr>
        <p:spPr>
          <a:xfrm>
            <a:off x="646111" y="1334126"/>
            <a:ext cx="11061207" cy="4749383"/>
          </a:xfrm>
        </p:spPr>
        <p:txBody>
          <a:bodyPr>
            <a:noAutofit/>
          </a:bodyPr>
          <a:lstStyle/>
          <a:p>
            <a:pPr lvl="0" fontAlgn="base"/>
            <a:r>
              <a:rPr lang="en-US" sz="1600" dirty="0" smtClean="0">
                <a:latin typeface="Calibri" charset="0"/>
                <a:ea typeface="Calibri" charset="0"/>
                <a:cs typeface="Calibri" charset="0"/>
              </a:rPr>
              <a:t>Promoters think some observational questions are too invasive</a:t>
            </a:r>
          </a:p>
          <a:p>
            <a:pPr lvl="0" fontAlgn="base"/>
            <a:r>
              <a:rPr lang="en-US" sz="1600" dirty="0" smtClean="0">
                <a:latin typeface="Calibri" charset="0"/>
                <a:ea typeface="Calibri" charset="0"/>
                <a:cs typeface="Calibri" charset="0"/>
              </a:rPr>
              <a:t>All five Promoters agreed that they have a hard time obtaining Promoter summary sheets</a:t>
            </a:r>
          </a:p>
          <a:p>
            <a:pPr lvl="1" fontAlgn="base"/>
            <a:r>
              <a:rPr lang="en-US" sz="1600" dirty="0" smtClean="0">
                <a:latin typeface="Calibri" charset="0"/>
                <a:ea typeface="Calibri" charset="0"/>
                <a:cs typeface="Calibri" charset="0"/>
              </a:rPr>
              <a:t>If CGVs do not attend Care Group meetings then Promoters have a hard time getting the Neighbor Group register. Once they obtain them, information is often missing so Promoters have to call CHVs to get data</a:t>
            </a:r>
            <a:endParaRPr lang="en-US" sz="1600" i="1" dirty="0" smtClean="0">
              <a:latin typeface="Calibri" charset="0"/>
              <a:ea typeface="Calibri" charset="0"/>
              <a:cs typeface="Calibri" charset="0"/>
            </a:endParaRPr>
          </a:p>
          <a:p>
            <a:pPr marL="457200" lvl="1" indent="0" algn="ctr" fontAlgn="base">
              <a:buNone/>
            </a:pPr>
            <a:r>
              <a:rPr lang="en-US" sz="1600" i="1" dirty="0" smtClean="0">
                <a:latin typeface="Calibri" charset="0"/>
                <a:ea typeface="Calibri" charset="0"/>
                <a:cs typeface="Calibri" charset="0"/>
              </a:rPr>
              <a:t>“</a:t>
            </a:r>
            <a:r>
              <a:rPr lang="en-US" sz="1600" i="1" dirty="0">
                <a:latin typeface="Calibri" charset="0"/>
                <a:ea typeface="Calibri" charset="0"/>
                <a:cs typeface="Calibri" charset="0"/>
              </a:rPr>
              <a:t>The summary sheets is kind of challenging to me because of the CGVs … Sometimes it is hard since when we ask them what happened it is like you are troubling them … They forget to ask things like pregnancies and miscarriages. So when they do not know about those I am forced to call the [Community Health Volunteer] to ask about the number of pregnancies or miscarriages in the area of that particular CGV since the CHV usually has a record.” – Promoter	</a:t>
            </a:r>
          </a:p>
          <a:p>
            <a:pPr marL="457200" lvl="1" indent="0" algn="ctr" fontAlgn="base">
              <a:buNone/>
            </a:pPr>
            <a:endParaRPr lang="en-US" sz="1600" dirty="0" smtClean="0">
              <a:latin typeface="Calibri" charset="0"/>
              <a:ea typeface="Calibri" charset="0"/>
              <a:cs typeface="Calibri" charset="0"/>
            </a:endParaRPr>
          </a:p>
          <a:p>
            <a:r>
              <a:rPr lang="en-US" sz="1600" dirty="0" smtClean="0">
                <a:latin typeface="Calibri" charset="0"/>
                <a:ea typeface="Calibri" charset="0"/>
                <a:cs typeface="Calibri" charset="0"/>
              </a:rPr>
              <a:t>CGVs could use a refresher training on data management</a:t>
            </a:r>
          </a:p>
          <a:p>
            <a:r>
              <a:rPr lang="en-US" sz="1600" dirty="0" smtClean="0">
                <a:latin typeface="Calibri" charset="0"/>
                <a:ea typeface="Calibri" charset="0"/>
                <a:cs typeface="Calibri" charset="0"/>
              </a:rPr>
              <a:t>One </a:t>
            </a:r>
            <a:r>
              <a:rPr lang="en-US" sz="1600" dirty="0">
                <a:latin typeface="Calibri" charset="0"/>
                <a:ea typeface="Calibri" charset="0"/>
                <a:cs typeface="Calibri" charset="0"/>
              </a:rPr>
              <a:t>CGV reported never having a register: </a:t>
            </a:r>
          </a:p>
          <a:p>
            <a:pPr marL="0" indent="0" algn="ctr">
              <a:buNone/>
            </a:pPr>
            <a:r>
              <a:rPr lang="en-US" sz="1600" i="1" dirty="0">
                <a:latin typeface="Calibri" charset="0"/>
                <a:ea typeface="Calibri" charset="0"/>
                <a:cs typeface="Calibri" charset="0"/>
              </a:rPr>
              <a:t>“As for my sake, I do not have a register; I have never received nor seen one. By the way, I have claimed long time but I have never received it.” </a:t>
            </a:r>
            <a:r>
              <a:rPr lang="en-US" sz="1600" dirty="0">
                <a:latin typeface="Calibri" charset="0"/>
                <a:ea typeface="Calibri" charset="0"/>
                <a:cs typeface="Calibri" charset="0"/>
              </a:rPr>
              <a:t>– Care Group </a:t>
            </a:r>
            <a:r>
              <a:rPr lang="en-US" sz="1600" dirty="0" smtClean="0">
                <a:latin typeface="Calibri" charset="0"/>
                <a:ea typeface="Calibri" charset="0"/>
                <a:cs typeface="Calibri" charset="0"/>
              </a:rPr>
              <a:t>Volunteer</a:t>
            </a:r>
            <a:endParaRPr lang="en-US" sz="1600" dirty="0">
              <a:latin typeface="Calibri" charset="0"/>
              <a:ea typeface="Calibri" charset="0"/>
              <a:cs typeface="Calibri" charset="0"/>
            </a:endParaRPr>
          </a:p>
          <a:p>
            <a:r>
              <a:rPr lang="en-US" sz="1600" dirty="0">
                <a:latin typeface="Calibri" charset="0"/>
                <a:ea typeface="Calibri" charset="0"/>
                <a:cs typeface="Calibri" charset="0"/>
              </a:rPr>
              <a:t>When asked about what happens when CGVs do not attend a meeting called by a promoter, one CGV </a:t>
            </a:r>
            <a:r>
              <a:rPr lang="en-US" sz="1600" dirty="0" smtClean="0">
                <a:latin typeface="Calibri" charset="0"/>
                <a:ea typeface="Calibri" charset="0"/>
                <a:cs typeface="Calibri" charset="0"/>
              </a:rPr>
              <a:t>said</a:t>
            </a:r>
            <a:r>
              <a:rPr lang="en-US" sz="1600" dirty="0">
                <a:latin typeface="Calibri" charset="0"/>
                <a:ea typeface="Calibri" charset="0"/>
                <a:cs typeface="Calibri" charset="0"/>
              </a:rPr>
              <a:t>: </a:t>
            </a:r>
          </a:p>
          <a:p>
            <a:pPr marL="0" indent="0" algn="ctr">
              <a:buNone/>
            </a:pPr>
            <a:r>
              <a:rPr lang="en-US" sz="1600" i="1" dirty="0">
                <a:latin typeface="Calibri" charset="0"/>
                <a:ea typeface="Calibri" charset="0"/>
                <a:cs typeface="Calibri" charset="0"/>
              </a:rPr>
              <a:t>“You guess the outcomes and fill them in the registers.” </a:t>
            </a:r>
            <a:r>
              <a:rPr lang="en-US" sz="1600" dirty="0">
                <a:latin typeface="Calibri" charset="0"/>
                <a:ea typeface="Calibri" charset="0"/>
                <a:cs typeface="Calibri" charset="0"/>
              </a:rPr>
              <a:t>– Care Group </a:t>
            </a:r>
            <a:r>
              <a:rPr lang="en-US" sz="1600" dirty="0" smtClean="0">
                <a:latin typeface="Calibri" charset="0"/>
                <a:ea typeface="Calibri" charset="0"/>
                <a:cs typeface="Calibri" charset="0"/>
              </a:rPr>
              <a:t>Volunteer</a:t>
            </a:r>
            <a:endParaRPr lang="en-US" sz="1600" dirty="0">
              <a:latin typeface="Calibri" charset="0"/>
              <a:ea typeface="Calibri" charset="0"/>
              <a:cs typeface="Calibri" charset="0"/>
            </a:endParaRPr>
          </a:p>
        </p:txBody>
      </p:sp>
    </p:spTree>
    <p:extLst>
      <p:ext uri="{BB962C8B-B14F-4D97-AF65-F5344CB8AC3E}">
        <p14:creationId xmlns:p14="http://schemas.microsoft.com/office/powerpoint/2010/main" val="21060523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527154"/>
            <a:ext cx="9404723" cy="1151230"/>
          </a:xfrm>
        </p:spPr>
        <p:txBody>
          <a:bodyPr/>
          <a:lstStyle/>
          <a:p>
            <a:r>
              <a:rPr lang="en-US" dirty="0" smtClean="0">
                <a:latin typeface="Calibri" charset="0"/>
                <a:ea typeface="Calibri" charset="0"/>
                <a:cs typeface="Calibri" charset="0"/>
              </a:rPr>
              <a:t>Successes with the Training Cascade</a:t>
            </a:r>
            <a:endParaRPr lang="en-US" dirty="0">
              <a:latin typeface="Calibri" charset="0"/>
              <a:ea typeface="Calibri" charset="0"/>
              <a:cs typeface="Calibri" charset="0"/>
            </a:endParaRPr>
          </a:p>
        </p:txBody>
      </p:sp>
      <p:sp>
        <p:nvSpPr>
          <p:cNvPr id="3" name="Content Placeholder 2"/>
          <p:cNvSpPr>
            <a:spLocks noGrp="1"/>
          </p:cNvSpPr>
          <p:nvPr>
            <p:ph idx="1"/>
          </p:nvPr>
        </p:nvSpPr>
        <p:spPr>
          <a:xfrm>
            <a:off x="646111" y="1446416"/>
            <a:ext cx="11061207" cy="4637094"/>
          </a:xfrm>
        </p:spPr>
        <p:txBody>
          <a:bodyPr>
            <a:noAutofit/>
          </a:bodyPr>
          <a:lstStyle/>
          <a:p>
            <a:pPr fontAlgn="base"/>
            <a:r>
              <a:rPr lang="en-US" dirty="0" smtClean="0">
                <a:latin typeface="Calibri" charset="0"/>
                <a:ea typeface="Calibri" charset="0"/>
                <a:cs typeface="Calibri" charset="0"/>
              </a:rPr>
              <a:t>Community-wide </a:t>
            </a:r>
            <a:r>
              <a:rPr lang="en-US" dirty="0">
                <a:latin typeface="Calibri" charset="0"/>
                <a:ea typeface="Calibri" charset="0"/>
                <a:cs typeface="Calibri" charset="0"/>
              </a:rPr>
              <a:t>support of the project – women, TBAs, </a:t>
            </a:r>
            <a:r>
              <a:rPr lang="en-US" dirty="0" smtClean="0">
                <a:latin typeface="Calibri" charset="0"/>
                <a:ea typeface="Calibri" charset="0"/>
                <a:cs typeface="Calibri" charset="0"/>
              </a:rPr>
              <a:t>CHVs</a:t>
            </a:r>
          </a:p>
          <a:p>
            <a:pPr fontAlgn="base"/>
            <a:r>
              <a:rPr lang="en-US" dirty="0" smtClean="0">
                <a:latin typeface="Calibri" charset="0"/>
                <a:ea typeface="Calibri" charset="0"/>
                <a:cs typeface="Calibri" charset="0"/>
              </a:rPr>
              <a:t>Building a community-wide interest in health</a:t>
            </a:r>
          </a:p>
          <a:p>
            <a:pPr fontAlgn="base"/>
            <a:r>
              <a:rPr lang="en-US" dirty="0" smtClean="0">
                <a:latin typeface="Calibri" charset="0"/>
                <a:ea typeface="Calibri" charset="0"/>
                <a:cs typeface="Calibri" charset="0"/>
              </a:rPr>
              <a:t>Good relationships between project staff and the community</a:t>
            </a:r>
          </a:p>
          <a:p>
            <a:pPr marL="0" indent="0" algn="ctr">
              <a:buNone/>
            </a:pPr>
            <a:r>
              <a:rPr lang="en-US" i="1" dirty="0">
                <a:latin typeface="Calibri Light" charset="0"/>
                <a:ea typeface="Calibri Light" charset="0"/>
                <a:cs typeface="Calibri Light" charset="0"/>
              </a:rPr>
              <a:t>“We love how the promoter understands us and teaches us in the way we prefer… they are happy to be teaching us</a:t>
            </a:r>
            <a:r>
              <a:rPr lang="en-US" i="1" dirty="0" smtClean="0">
                <a:latin typeface="Calibri Light" charset="0"/>
                <a:ea typeface="Calibri Light" charset="0"/>
                <a:cs typeface="Calibri Light" charset="0"/>
              </a:rPr>
              <a:t>.” – Neighbor Woman</a:t>
            </a:r>
            <a:endParaRPr lang="en-US" dirty="0">
              <a:latin typeface="Calibri" charset="0"/>
              <a:ea typeface="Calibri" charset="0"/>
              <a:cs typeface="Calibri" charset="0"/>
            </a:endParaRPr>
          </a:p>
          <a:p>
            <a:pPr lvl="0" fontAlgn="base"/>
            <a:r>
              <a:rPr lang="en-US" dirty="0" smtClean="0">
                <a:latin typeface="Calibri" charset="0"/>
                <a:ea typeface="Calibri" charset="0"/>
                <a:cs typeface="Calibri" charset="0"/>
              </a:rPr>
              <a:t>CGVs are conducting comprehensive home visits</a:t>
            </a:r>
          </a:p>
          <a:p>
            <a:pPr lvl="0" fontAlgn="base"/>
            <a:r>
              <a:rPr lang="en-US" dirty="0" smtClean="0">
                <a:latin typeface="Calibri" charset="0"/>
                <a:ea typeface="Calibri" charset="0"/>
                <a:cs typeface="Calibri" charset="0"/>
              </a:rPr>
              <a:t>Women are learning a lot from the lessons</a:t>
            </a:r>
          </a:p>
          <a:p>
            <a:pPr lvl="1" fontAlgn="base"/>
            <a:r>
              <a:rPr lang="en-US" sz="2000" dirty="0" smtClean="0">
                <a:latin typeface="Calibri" charset="0"/>
                <a:ea typeface="Calibri" charset="0"/>
                <a:cs typeface="Calibri" charset="0"/>
              </a:rPr>
              <a:t>Eager to learn and ask lots of questions, enjoy the games and pay attention</a:t>
            </a:r>
          </a:p>
          <a:p>
            <a:pPr marL="0" indent="0" algn="ctr">
              <a:buNone/>
            </a:pPr>
            <a:r>
              <a:rPr lang="en-US" i="1" dirty="0" smtClean="0">
                <a:latin typeface="Calibri Light" charset="0"/>
                <a:ea typeface="Calibri Light" charset="0"/>
                <a:cs typeface="Calibri Light" charset="0"/>
              </a:rPr>
              <a:t>“</a:t>
            </a:r>
            <a:r>
              <a:rPr lang="en-US" i="1" dirty="0">
                <a:latin typeface="Calibri Light" charset="0"/>
                <a:ea typeface="Calibri Light" charset="0"/>
                <a:cs typeface="Calibri Light" charset="0"/>
              </a:rPr>
              <a:t>We see changes in our communities, women mind about sanitation and hygiene, about the health of their babies, how to make a baby's food and going to seek hospital services</a:t>
            </a:r>
            <a:r>
              <a:rPr lang="en-US" i="1" dirty="0" smtClean="0">
                <a:latin typeface="Calibri Light" charset="0"/>
                <a:ea typeface="Calibri Light" charset="0"/>
                <a:cs typeface="Calibri Light" charset="0"/>
              </a:rPr>
              <a:t>.” - </a:t>
            </a:r>
            <a:r>
              <a:rPr lang="en-US" i="1" dirty="0">
                <a:latin typeface="Calibri Light" charset="0"/>
                <a:ea typeface="Calibri Light" charset="0"/>
                <a:cs typeface="Calibri Light" charset="0"/>
              </a:rPr>
              <a:t>Care Group Volunteer</a:t>
            </a:r>
          </a:p>
          <a:p>
            <a:pPr marL="0" indent="0" fontAlgn="base">
              <a:buNone/>
            </a:pPr>
            <a:endParaRPr lang="en-US" dirty="0">
              <a:latin typeface="Calibri" charset="0"/>
              <a:ea typeface="Calibri" charset="0"/>
              <a:cs typeface="Calibri" charset="0"/>
            </a:endParaRPr>
          </a:p>
        </p:txBody>
      </p:sp>
    </p:spTree>
    <p:extLst>
      <p:ext uri="{BB962C8B-B14F-4D97-AF65-F5344CB8AC3E}">
        <p14:creationId xmlns:p14="http://schemas.microsoft.com/office/powerpoint/2010/main" val="53377079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527154"/>
            <a:ext cx="9404723" cy="1151230"/>
          </a:xfrm>
        </p:spPr>
        <p:txBody>
          <a:bodyPr/>
          <a:lstStyle/>
          <a:p>
            <a:r>
              <a:rPr lang="en-US" dirty="0" smtClean="0">
                <a:latin typeface="Calibri" charset="0"/>
                <a:ea typeface="Calibri" charset="0"/>
                <a:cs typeface="Calibri" charset="0"/>
              </a:rPr>
              <a:t>Challenges with the Training Cascade</a:t>
            </a:r>
            <a:endParaRPr lang="en-US" dirty="0">
              <a:latin typeface="Calibri" charset="0"/>
              <a:ea typeface="Calibri" charset="0"/>
              <a:cs typeface="Calibri" charset="0"/>
            </a:endParaRPr>
          </a:p>
        </p:txBody>
      </p:sp>
      <p:sp>
        <p:nvSpPr>
          <p:cNvPr id="3" name="Content Placeholder 2"/>
          <p:cNvSpPr>
            <a:spLocks noGrp="1"/>
          </p:cNvSpPr>
          <p:nvPr>
            <p:ph idx="1"/>
          </p:nvPr>
        </p:nvSpPr>
        <p:spPr>
          <a:xfrm>
            <a:off x="646111" y="1421016"/>
            <a:ext cx="11061207" cy="5005184"/>
          </a:xfrm>
        </p:spPr>
        <p:txBody>
          <a:bodyPr>
            <a:noAutofit/>
          </a:bodyPr>
          <a:lstStyle/>
          <a:p>
            <a:pPr fontAlgn="base"/>
            <a:r>
              <a:rPr lang="en-US" sz="1600" dirty="0" smtClean="0">
                <a:latin typeface="Calibri" charset="0"/>
                <a:ea typeface="Calibri" charset="0"/>
                <a:cs typeface="Calibri" charset="0"/>
              </a:rPr>
              <a:t>Time waste</a:t>
            </a:r>
          </a:p>
          <a:p>
            <a:pPr lvl="1" fontAlgn="base"/>
            <a:r>
              <a:rPr lang="en-US" sz="1400" dirty="0" smtClean="0">
                <a:latin typeface="Calibri" charset="0"/>
                <a:ea typeface="Calibri" charset="0"/>
                <a:cs typeface="Calibri" charset="0"/>
              </a:rPr>
              <a:t>When </a:t>
            </a:r>
            <a:r>
              <a:rPr lang="en-US" sz="1400" dirty="0" smtClean="0">
                <a:latin typeface="Calibri" charset="0"/>
                <a:ea typeface="Calibri" charset="0"/>
                <a:cs typeface="Calibri" charset="0"/>
              </a:rPr>
              <a:t>CGVs do not show up for Neighbor Group </a:t>
            </a:r>
            <a:r>
              <a:rPr lang="en-US" sz="1400" dirty="0" smtClean="0">
                <a:latin typeface="Calibri" charset="0"/>
                <a:ea typeface="Calibri" charset="0"/>
                <a:cs typeface="Calibri" charset="0"/>
              </a:rPr>
              <a:t>meetings</a:t>
            </a:r>
          </a:p>
          <a:p>
            <a:pPr lvl="1" fontAlgn="base"/>
            <a:r>
              <a:rPr lang="en-US" sz="1400" dirty="0" smtClean="0">
                <a:latin typeface="Calibri" charset="0"/>
                <a:ea typeface="Calibri" charset="0"/>
                <a:cs typeface="Calibri" charset="0"/>
              </a:rPr>
              <a:t>When CGVs or NW arrive late to lessons</a:t>
            </a:r>
          </a:p>
          <a:p>
            <a:pPr lvl="1" fontAlgn="base"/>
            <a:r>
              <a:rPr lang="en-US" sz="1400" dirty="0">
                <a:latin typeface="Calibri" charset="0"/>
                <a:ea typeface="Calibri" charset="0"/>
                <a:cs typeface="Calibri" charset="0"/>
              </a:rPr>
              <a:t>When CGVs or NW </a:t>
            </a:r>
            <a:r>
              <a:rPr lang="en-US" sz="1400" dirty="0" smtClean="0">
                <a:latin typeface="Calibri" charset="0"/>
                <a:ea typeface="Calibri" charset="0"/>
                <a:cs typeface="Calibri" charset="0"/>
              </a:rPr>
              <a:t>are not available to meet for home visits</a:t>
            </a:r>
          </a:p>
          <a:p>
            <a:pPr fontAlgn="base"/>
            <a:r>
              <a:rPr lang="en-US" sz="1600" dirty="0">
                <a:latin typeface="Calibri" charset="0"/>
                <a:ea typeface="Calibri" charset="0"/>
                <a:cs typeface="Calibri" charset="0"/>
              </a:rPr>
              <a:t>Volunteers want incentives for their participation</a:t>
            </a:r>
          </a:p>
          <a:p>
            <a:pPr lvl="1" fontAlgn="base"/>
            <a:r>
              <a:rPr lang="en-US" sz="1400" dirty="0">
                <a:latin typeface="Calibri" charset="0"/>
                <a:ea typeface="Calibri" charset="0"/>
                <a:cs typeface="Calibri" charset="0"/>
              </a:rPr>
              <a:t>CGVs and NW think that KIKOP staff and Promoters are “stealing” from them and keeping incentives for themselves</a:t>
            </a:r>
          </a:p>
          <a:p>
            <a:pPr lvl="1" fontAlgn="base"/>
            <a:r>
              <a:rPr lang="en-US" sz="1400" dirty="0">
                <a:latin typeface="Calibri" charset="0"/>
                <a:ea typeface="Calibri" charset="0"/>
                <a:cs typeface="Calibri" charset="0"/>
              </a:rPr>
              <a:t>Creates distrust between members of the </a:t>
            </a:r>
            <a:r>
              <a:rPr lang="en-US" sz="1400" dirty="0" smtClean="0">
                <a:latin typeface="Calibri" charset="0"/>
                <a:ea typeface="Calibri" charset="0"/>
                <a:cs typeface="Calibri" charset="0"/>
              </a:rPr>
              <a:t>cascade</a:t>
            </a:r>
            <a:endParaRPr lang="en-US" sz="1600" dirty="0" smtClean="0">
              <a:latin typeface="Calibri" charset="0"/>
              <a:ea typeface="Calibri" charset="0"/>
              <a:cs typeface="Calibri" charset="0"/>
            </a:endParaRPr>
          </a:p>
          <a:p>
            <a:pPr fontAlgn="base"/>
            <a:r>
              <a:rPr lang="en-US" sz="1600" dirty="0" smtClean="0">
                <a:latin typeface="Calibri" charset="0"/>
                <a:ea typeface="Calibri" charset="0"/>
                <a:cs typeface="Calibri" charset="0"/>
              </a:rPr>
              <a:t>Reaching all women through home visits</a:t>
            </a:r>
            <a:endParaRPr lang="en-US" sz="1600" dirty="0" smtClean="0">
              <a:latin typeface="Calibri" charset="0"/>
              <a:ea typeface="Calibri" charset="0"/>
              <a:cs typeface="Calibri" charset="0"/>
            </a:endParaRPr>
          </a:p>
          <a:p>
            <a:pPr marL="0" indent="0" algn="ctr" fontAlgn="base">
              <a:buNone/>
            </a:pPr>
            <a:r>
              <a:rPr lang="en-US" sz="1600" dirty="0">
                <a:latin typeface="Calibri" charset="0"/>
                <a:ea typeface="Calibri" charset="0"/>
                <a:cs typeface="Calibri" charset="0"/>
              </a:rPr>
              <a:t>“</a:t>
            </a:r>
            <a:r>
              <a:rPr lang="en-US" sz="1600" i="1" dirty="0">
                <a:latin typeface="Calibri" charset="0"/>
                <a:ea typeface="Calibri" charset="0"/>
                <a:cs typeface="Calibri" charset="0"/>
              </a:rPr>
              <a:t>If she keeps visiting others and I am never visited, I normally assume that our leader despises me or maybe there is something she does not like about my home.”</a:t>
            </a:r>
            <a:r>
              <a:rPr lang="en-US" sz="1600" dirty="0">
                <a:latin typeface="Calibri" charset="0"/>
                <a:ea typeface="Calibri" charset="0"/>
                <a:cs typeface="Calibri" charset="0"/>
              </a:rPr>
              <a:t> – Neighbor Woman</a:t>
            </a:r>
          </a:p>
          <a:p>
            <a:pPr fontAlgn="base"/>
            <a:r>
              <a:rPr lang="en-US" sz="1600" dirty="0" smtClean="0">
                <a:latin typeface="Calibri" charset="0"/>
                <a:ea typeface="Calibri" charset="0"/>
                <a:cs typeface="Calibri" charset="0"/>
              </a:rPr>
              <a:t>Promoters </a:t>
            </a:r>
            <a:r>
              <a:rPr lang="en-US" sz="1600" dirty="0">
                <a:latin typeface="Calibri" charset="0"/>
                <a:ea typeface="Calibri" charset="0"/>
                <a:cs typeface="Calibri" charset="0"/>
              </a:rPr>
              <a:t>have a hard time obtaining the Neighbor Group registers they need to fill out Promoter summary sheets</a:t>
            </a:r>
          </a:p>
          <a:p>
            <a:pPr fontAlgn="base"/>
            <a:r>
              <a:rPr lang="en-US" sz="1600" dirty="0">
                <a:latin typeface="Calibri" charset="0"/>
                <a:ea typeface="Calibri" charset="0"/>
                <a:cs typeface="Calibri" charset="0"/>
              </a:rPr>
              <a:t>CGVs do not feel comfortable teaching, so Promoters are working extra</a:t>
            </a:r>
          </a:p>
          <a:p>
            <a:pPr marL="0" indent="0" algn="ctr" fontAlgn="base">
              <a:buNone/>
            </a:pPr>
            <a:r>
              <a:rPr lang="en-US" sz="1600" i="1" dirty="0">
                <a:latin typeface="Calibri Light" charset="0"/>
                <a:ea typeface="Calibri Light" charset="0"/>
                <a:cs typeface="Calibri Light" charset="0"/>
              </a:rPr>
              <a:t>“As a promoter, the challenge I encounter is there are some CGVs no longer want to teach [</a:t>
            </a:r>
            <a:r>
              <a:rPr lang="is-IS" sz="1600" i="1" dirty="0">
                <a:latin typeface="Calibri Light" charset="0"/>
                <a:ea typeface="Calibri Light" charset="0"/>
                <a:cs typeface="Calibri Light" charset="0"/>
              </a:rPr>
              <a:t>…]</a:t>
            </a:r>
            <a:r>
              <a:rPr lang="en-US" sz="1600" i="1" dirty="0">
                <a:latin typeface="Calibri Light" charset="0"/>
                <a:ea typeface="Calibri Light" charset="0"/>
                <a:cs typeface="Calibri Light" charset="0"/>
              </a:rPr>
              <a:t>  They were not aware that they were going to deal with any writings so when we take these forms for them to teach there are some who are afraid [</a:t>
            </a:r>
            <a:r>
              <a:rPr lang="is-IS" sz="1600" i="1" dirty="0">
                <a:latin typeface="Calibri Light" charset="0"/>
                <a:ea typeface="Calibri Light" charset="0"/>
                <a:cs typeface="Calibri Light" charset="0"/>
              </a:rPr>
              <a:t>…]</a:t>
            </a:r>
            <a:r>
              <a:rPr lang="en-US" sz="1600" i="1" dirty="0">
                <a:latin typeface="Calibri Light" charset="0"/>
                <a:ea typeface="Calibri Light" charset="0"/>
                <a:cs typeface="Calibri Light" charset="0"/>
              </a:rPr>
              <a:t> As you listen to them teach you can see that they did not understand what you taught them. So you have to accompany them and help them teach the neighbor women as well.” – Promoter</a:t>
            </a:r>
          </a:p>
          <a:p>
            <a:pPr lvl="1" fontAlgn="base"/>
            <a:endParaRPr lang="en-US" sz="1600" dirty="0">
              <a:latin typeface="Calibri" charset="0"/>
              <a:ea typeface="Calibri" charset="0"/>
              <a:cs typeface="Calibri" charset="0"/>
            </a:endParaRPr>
          </a:p>
          <a:p>
            <a:pPr marL="0" indent="0" algn="ctr" fontAlgn="base">
              <a:buNone/>
            </a:pPr>
            <a:endParaRPr lang="en-US" sz="1600" dirty="0">
              <a:latin typeface="Calibri" charset="0"/>
              <a:ea typeface="Calibri" charset="0"/>
              <a:cs typeface="Calibri" charset="0"/>
            </a:endParaRPr>
          </a:p>
        </p:txBody>
      </p:sp>
    </p:spTree>
    <p:extLst>
      <p:ext uri="{BB962C8B-B14F-4D97-AF65-F5344CB8AC3E}">
        <p14:creationId xmlns:p14="http://schemas.microsoft.com/office/powerpoint/2010/main" val="10463375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527154"/>
            <a:ext cx="9404723" cy="1151230"/>
          </a:xfrm>
        </p:spPr>
        <p:txBody>
          <a:bodyPr/>
          <a:lstStyle/>
          <a:p>
            <a:r>
              <a:rPr lang="en-US" dirty="0" smtClean="0">
                <a:latin typeface="Calibri" charset="0"/>
                <a:ea typeface="Calibri" charset="0"/>
                <a:cs typeface="Calibri" charset="0"/>
              </a:rPr>
              <a:t>Requests for Incentives</a:t>
            </a:r>
            <a:endParaRPr lang="en-US" dirty="0">
              <a:latin typeface="Calibri" charset="0"/>
              <a:ea typeface="Calibri" charset="0"/>
              <a:cs typeface="Calibri" charset="0"/>
            </a:endParaRPr>
          </a:p>
        </p:txBody>
      </p:sp>
      <p:sp>
        <p:nvSpPr>
          <p:cNvPr id="3" name="Content Placeholder 2"/>
          <p:cNvSpPr>
            <a:spLocks noGrp="1"/>
          </p:cNvSpPr>
          <p:nvPr>
            <p:ph idx="1"/>
          </p:nvPr>
        </p:nvSpPr>
        <p:spPr>
          <a:xfrm>
            <a:off x="646111" y="1446416"/>
            <a:ext cx="11061207" cy="4808610"/>
          </a:xfrm>
        </p:spPr>
        <p:txBody>
          <a:bodyPr>
            <a:noAutofit/>
          </a:bodyPr>
          <a:lstStyle/>
          <a:p>
            <a:pPr marL="342900" lvl="1" indent="-342900" fontAlgn="base"/>
            <a:r>
              <a:rPr lang="en-US" sz="1900" dirty="0">
                <a:latin typeface="Calibri" charset="0"/>
                <a:ea typeface="Calibri" charset="0"/>
                <a:cs typeface="Calibri" charset="0"/>
              </a:rPr>
              <a:t>Women are sacrificing potential earnings by volunteering their </a:t>
            </a:r>
            <a:r>
              <a:rPr lang="en-US" sz="1900" dirty="0" smtClean="0">
                <a:latin typeface="Calibri" charset="0"/>
                <a:ea typeface="Calibri" charset="0"/>
                <a:cs typeface="Calibri" charset="0"/>
              </a:rPr>
              <a:t>time. CGVs </a:t>
            </a:r>
            <a:r>
              <a:rPr lang="en-US" sz="1900" dirty="0">
                <a:latin typeface="Calibri" charset="0"/>
                <a:ea typeface="Calibri" charset="0"/>
                <a:cs typeface="Calibri" charset="0"/>
              </a:rPr>
              <a:t>have a hard time maintaining participation because husbands expect the women to bring home money for their </a:t>
            </a:r>
            <a:r>
              <a:rPr lang="en-US" sz="1900" dirty="0" smtClean="0">
                <a:latin typeface="Calibri" charset="0"/>
                <a:ea typeface="Calibri" charset="0"/>
                <a:cs typeface="Calibri" charset="0"/>
              </a:rPr>
              <a:t>work.</a:t>
            </a:r>
            <a:endParaRPr lang="en-US" sz="1900" dirty="0" smtClean="0">
              <a:latin typeface="Calibri" charset="0"/>
              <a:ea typeface="Calibri" charset="0"/>
              <a:cs typeface="Calibri" charset="0"/>
            </a:endParaRPr>
          </a:p>
          <a:p>
            <a:pPr fontAlgn="base"/>
            <a:r>
              <a:rPr lang="en-US" sz="1900" dirty="0" smtClean="0">
                <a:latin typeface="Calibri" charset="0"/>
                <a:ea typeface="Calibri" charset="0"/>
                <a:cs typeface="Calibri" charset="0"/>
              </a:rPr>
              <a:t>Other local organizations (”Cure Kenya”) give incentives for participation, so KIKOP volunteers think they are being taken advantage of</a:t>
            </a:r>
          </a:p>
          <a:p>
            <a:pPr fontAlgn="base"/>
            <a:r>
              <a:rPr lang="en-US" sz="1900" dirty="0" smtClean="0">
                <a:latin typeface="Calibri" charset="0"/>
                <a:ea typeface="Calibri" charset="0"/>
                <a:cs typeface="Calibri" charset="0"/>
              </a:rPr>
              <a:t>Mothers would rather skip the meetings and receive the lesson through a home visit than volunteer their time to go the the group meeting</a:t>
            </a:r>
          </a:p>
          <a:p>
            <a:pPr marL="0" indent="0" algn="ctr">
              <a:buNone/>
            </a:pPr>
            <a:r>
              <a:rPr lang="en-US" sz="1900" i="1" dirty="0">
                <a:latin typeface="Calibri Light" charset="0"/>
                <a:ea typeface="Calibri Light" charset="0"/>
                <a:cs typeface="Calibri Light" charset="0"/>
              </a:rPr>
              <a:t>“As others have said, giving us something really encourages us. Others say that our trainers are paid while they do not give us anything. Others say that, we only go there to waste our time without something in return. Just like that, lessons are normal, will always get those lessons in some other forums it is better; we remain here at our homes</a:t>
            </a:r>
            <a:r>
              <a:rPr lang="en-US" sz="1900" i="1" dirty="0" smtClean="0">
                <a:latin typeface="Calibri Light" charset="0"/>
                <a:ea typeface="Calibri Light" charset="0"/>
                <a:cs typeface="Calibri Light" charset="0"/>
              </a:rPr>
              <a:t>.”</a:t>
            </a:r>
            <a:r>
              <a:rPr lang="en-US" sz="1900" i="1" dirty="0">
                <a:latin typeface="Calibri Light" charset="0"/>
                <a:ea typeface="Calibri Light" charset="0"/>
                <a:cs typeface="Calibri Light" charset="0"/>
              </a:rPr>
              <a:t> </a:t>
            </a:r>
            <a:r>
              <a:rPr lang="en-US" sz="1900" i="1" dirty="0" smtClean="0">
                <a:latin typeface="Calibri Light" charset="0"/>
                <a:ea typeface="Calibri Light" charset="0"/>
                <a:cs typeface="Calibri Light" charset="0"/>
              </a:rPr>
              <a:t>– Neighbor </a:t>
            </a:r>
            <a:r>
              <a:rPr lang="en-US" sz="1900" i="1" dirty="0" smtClean="0">
                <a:latin typeface="Calibri Light" charset="0"/>
                <a:ea typeface="Calibri Light" charset="0"/>
                <a:cs typeface="Calibri Light" charset="0"/>
              </a:rPr>
              <a:t>Woman</a:t>
            </a:r>
            <a:br>
              <a:rPr lang="en-US" sz="1900" i="1" dirty="0" smtClean="0">
                <a:latin typeface="Calibri Light" charset="0"/>
                <a:ea typeface="Calibri Light" charset="0"/>
                <a:cs typeface="Calibri Light" charset="0"/>
              </a:rPr>
            </a:br>
            <a:endParaRPr lang="en-US" sz="1900" i="1" dirty="0">
              <a:latin typeface="Calibri Light" charset="0"/>
              <a:ea typeface="Calibri Light" charset="0"/>
              <a:cs typeface="Calibri Light" charset="0"/>
            </a:endParaRPr>
          </a:p>
          <a:p>
            <a:pPr marL="342900" lvl="1" indent="-342900" fontAlgn="base"/>
            <a:r>
              <a:rPr lang="en-US" sz="1900" dirty="0" smtClean="0">
                <a:latin typeface="Calibri" charset="0"/>
                <a:ea typeface="Calibri" charset="0"/>
                <a:cs typeface="Calibri" charset="0"/>
              </a:rPr>
              <a:t>Examples of non-monetary incentives: </a:t>
            </a:r>
            <a:r>
              <a:rPr lang="en-US" sz="1900" dirty="0" smtClean="0">
                <a:latin typeface="Calibri" charset="0"/>
                <a:ea typeface="Calibri" charset="0"/>
                <a:cs typeface="Calibri" charset="0"/>
              </a:rPr>
              <a:t>KIKOP-branded </a:t>
            </a:r>
            <a:r>
              <a:rPr lang="en-US" sz="1900" dirty="0">
                <a:latin typeface="Calibri" charset="0"/>
                <a:ea typeface="Calibri" charset="0"/>
                <a:cs typeface="Calibri" charset="0"/>
              </a:rPr>
              <a:t>items, tea or snacks, milk, bread, diapers, soap, water, </a:t>
            </a:r>
            <a:r>
              <a:rPr lang="en-US" sz="1900" dirty="0" smtClean="0">
                <a:latin typeface="Calibri" charset="0"/>
                <a:ea typeface="Calibri" charset="0"/>
                <a:cs typeface="Calibri" charset="0"/>
              </a:rPr>
              <a:t>basins, water treatment tablets</a:t>
            </a:r>
            <a:endParaRPr lang="en-US" sz="1900" dirty="0">
              <a:latin typeface="Calibri" charset="0"/>
              <a:ea typeface="Calibri" charset="0"/>
              <a:cs typeface="Calibri" charset="0"/>
            </a:endParaRPr>
          </a:p>
          <a:p>
            <a:pPr fontAlgn="base"/>
            <a:endParaRPr lang="en-US" sz="1900" dirty="0">
              <a:latin typeface="Calibri" charset="0"/>
              <a:ea typeface="Calibri" charset="0"/>
              <a:cs typeface="Calibri" charset="0"/>
            </a:endParaRPr>
          </a:p>
        </p:txBody>
      </p:sp>
    </p:spTree>
    <p:extLst>
      <p:ext uri="{BB962C8B-B14F-4D97-AF65-F5344CB8AC3E}">
        <p14:creationId xmlns:p14="http://schemas.microsoft.com/office/powerpoint/2010/main" val="117042825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3446" y="2711554"/>
            <a:ext cx="7329488" cy="1151230"/>
          </a:xfrm>
        </p:spPr>
        <p:txBody>
          <a:bodyPr/>
          <a:lstStyle/>
          <a:p>
            <a:pPr algn="ctr"/>
            <a:r>
              <a:rPr lang="en-US" dirty="0" smtClean="0">
                <a:latin typeface="Calibri" charset="0"/>
                <a:ea typeface="Calibri" charset="0"/>
                <a:cs typeface="Calibri" charset="0"/>
              </a:rPr>
              <a:t>What </a:t>
            </a:r>
            <a:r>
              <a:rPr lang="en-US" dirty="0" smtClean="0">
                <a:latin typeface="Calibri" charset="0"/>
                <a:ea typeface="Calibri" charset="0"/>
                <a:cs typeface="Calibri" charset="0"/>
              </a:rPr>
              <a:t>stood </a:t>
            </a:r>
            <a:r>
              <a:rPr lang="en-US" dirty="0" smtClean="0">
                <a:latin typeface="Calibri" charset="0"/>
                <a:ea typeface="Calibri" charset="0"/>
                <a:cs typeface="Calibri" charset="0"/>
              </a:rPr>
              <a:t>out to you?</a:t>
            </a:r>
            <a:endParaRPr lang="en-US" dirty="0">
              <a:latin typeface="Calibri" charset="0"/>
              <a:ea typeface="Calibri" charset="0"/>
              <a:cs typeface="Calibri" charset="0"/>
            </a:endParaRPr>
          </a:p>
        </p:txBody>
      </p:sp>
    </p:spTree>
    <p:extLst>
      <p:ext uri="{BB962C8B-B14F-4D97-AF65-F5344CB8AC3E}">
        <p14:creationId xmlns:p14="http://schemas.microsoft.com/office/powerpoint/2010/main" val="15642184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latin typeface="Calibri" charset="0"/>
                <a:ea typeface="Calibri" charset="0"/>
                <a:cs typeface="Calibri" charset="0"/>
              </a:rPr>
              <a:t>Topics Explored</a:t>
            </a:r>
            <a:endParaRPr lang="en-US" dirty="0">
              <a:latin typeface="Calibri" charset="0"/>
              <a:ea typeface="Calibri" charset="0"/>
              <a:cs typeface="Calibri" charset="0"/>
            </a:endParaRPr>
          </a:p>
        </p:txBody>
      </p:sp>
      <p:sp>
        <p:nvSpPr>
          <p:cNvPr id="3" name="Content Placeholder 2"/>
          <p:cNvSpPr>
            <a:spLocks noGrp="1"/>
          </p:cNvSpPr>
          <p:nvPr>
            <p:ph idx="1"/>
          </p:nvPr>
        </p:nvSpPr>
        <p:spPr>
          <a:xfrm>
            <a:off x="646110" y="1236133"/>
            <a:ext cx="10174289" cy="5071533"/>
          </a:xfrm>
        </p:spPr>
        <p:txBody>
          <a:bodyPr>
            <a:normAutofit fontScale="85000" lnSpcReduction="20000"/>
          </a:bodyPr>
          <a:lstStyle/>
          <a:p>
            <a:pPr>
              <a:lnSpc>
                <a:spcPct val="150000"/>
              </a:lnSpc>
              <a:spcBef>
                <a:spcPts val="0"/>
              </a:spcBef>
            </a:pPr>
            <a:r>
              <a:rPr lang="en-US" sz="2200" dirty="0" smtClean="0">
                <a:latin typeface="Calibri" charset="0"/>
                <a:ea typeface="Calibri" charset="0"/>
                <a:cs typeface="Calibri" charset="0"/>
              </a:rPr>
              <a:t>Perceived roles and responsibilities of Care Group </a:t>
            </a:r>
            <a:r>
              <a:rPr lang="en-US" sz="2200" dirty="0" smtClean="0">
                <a:latin typeface="Calibri" charset="0"/>
                <a:ea typeface="Calibri" charset="0"/>
                <a:cs typeface="Calibri" charset="0"/>
              </a:rPr>
              <a:t>Volunteers </a:t>
            </a:r>
            <a:r>
              <a:rPr lang="en-US" sz="2200" dirty="0" smtClean="0">
                <a:latin typeface="Calibri" charset="0"/>
                <a:ea typeface="Calibri" charset="0"/>
                <a:cs typeface="Calibri" charset="0"/>
              </a:rPr>
              <a:t>and Promoters</a:t>
            </a:r>
          </a:p>
          <a:p>
            <a:pPr>
              <a:lnSpc>
                <a:spcPct val="150000"/>
              </a:lnSpc>
              <a:spcBef>
                <a:spcPts val="0"/>
              </a:spcBef>
            </a:pPr>
            <a:r>
              <a:rPr lang="en-US" sz="2200" dirty="0" smtClean="0">
                <a:latin typeface="Calibri" charset="0"/>
                <a:ea typeface="Calibri" charset="0"/>
                <a:cs typeface="Calibri" charset="0"/>
              </a:rPr>
              <a:t>Barriers to meeting responsibilities</a:t>
            </a:r>
          </a:p>
          <a:p>
            <a:pPr>
              <a:lnSpc>
                <a:spcPct val="150000"/>
              </a:lnSpc>
              <a:spcBef>
                <a:spcPts val="0"/>
              </a:spcBef>
            </a:pPr>
            <a:r>
              <a:rPr lang="en-US" sz="2200" dirty="0" smtClean="0">
                <a:latin typeface="Calibri" charset="0"/>
                <a:ea typeface="Calibri" charset="0"/>
                <a:cs typeface="Calibri" charset="0"/>
              </a:rPr>
              <a:t>Things that motivate and discourage </a:t>
            </a:r>
            <a:r>
              <a:rPr lang="en-US" sz="2200" dirty="0" smtClean="0">
                <a:latin typeface="Calibri" charset="0"/>
                <a:ea typeface="Calibri" charset="0"/>
                <a:cs typeface="Calibri" charset="0"/>
              </a:rPr>
              <a:t>participation</a:t>
            </a:r>
          </a:p>
          <a:p>
            <a:pPr>
              <a:lnSpc>
                <a:spcPct val="150000"/>
              </a:lnSpc>
              <a:spcBef>
                <a:spcPts val="0"/>
              </a:spcBef>
            </a:pPr>
            <a:r>
              <a:rPr lang="en-US" sz="2200" dirty="0" smtClean="0">
                <a:latin typeface="Calibri" charset="0"/>
                <a:ea typeface="Calibri" charset="0"/>
                <a:cs typeface="Calibri" charset="0"/>
              </a:rPr>
              <a:t>Ideal meeting times</a:t>
            </a:r>
          </a:p>
          <a:p>
            <a:pPr>
              <a:lnSpc>
                <a:spcPct val="150000"/>
              </a:lnSpc>
              <a:spcBef>
                <a:spcPts val="0"/>
              </a:spcBef>
            </a:pPr>
            <a:r>
              <a:rPr lang="en-US" sz="2200" dirty="0" smtClean="0">
                <a:latin typeface="Calibri" charset="0"/>
                <a:ea typeface="Calibri" charset="0"/>
                <a:cs typeface="Calibri" charset="0"/>
              </a:rPr>
              <a:t>Time commitments</a:t>
            </a:r>
          </a:p>
          <a:p>
            <a:pPr>
              <a:lnSpc>
                <a:spcPct val="150000"/>
              </a:lnSpc>
              <a:spcBef>
                <a:spcPts val="0"/>
              </a:spcBef>
            </a:pPr>
            <a:r>
              <a:rPr lang="en-US" sz="2200" dirty="0" smtClean="0">
                <a:latin typeface="Calibri" charset="0"/>
                <a:ea typeface="Calibri" charset="0"/>
                <a:cs typeface="Calibri" charset="0"/>
              </a:rPr>
              <a:t>Topics of Care Group lessons</a:t>
            </a:r>
          </a:p>
          <a:p>
            <a:pPr>
              <a:lnSpc>
                <a:spcPct val="150000"/>
              </a:lnSpc>
              <a:spcBef>
                <a:spcPts val="0"/>
              </a:spcBef>
            </a:pPr>
            <a:r>
              <a:rPr lang="en-US" sz="2200" dirty="0" smtClean="0">
                <a:latin typeface="Calibri" charset="0"/>
                <a:ea typeface="Calibri" charset="0"/>
                <a:cs typeface="Calibri" charset="0"/>
              </a:rPr>
              <a:t>Perceptions of the quality of trainings by facilitators</a:t>
            </a:r>
          </a:p>
          <a:p>
            <a:pPr>
              <a:lnSpc>
                <a:spcPct val="150000"/>
              </a:lnSpc>
              <a:spcBef>
                <a:spcPts val="0"/>
              </a:spcBef>
            </a:pPr>
            <a:r>
              <a:rPr lang="en-US" sz="2200" dirty="0" smtClean="0">
                <a:latin typeface="Calibri" charset="0"/>
                <a:ea typeface="Calibri" charset="0"/>
                <a:cs typeface="Calibri" charset="0"/>
              </a:rPr>
              <a:t>Current state of Care Group and Neighbor Group lessons</a:t>
            </a:r>
          </a:p>
          <a:p>
            <a:pPr>
              <a:lnSpc>
                <a:spcPct val="150000"/>
              </a:lnSpc>
              <a:spcBef>
                <a:spcPts val="0"/>
              </a:spcBef>
            </a:pPr>
            <a:r>
              <a:rPr lang="en-US" sz="2200" dirty="0" smtClean="0">
                <a:latin typeface="Calibri" charset="0"/>
                <a:ea typeface="Calibri" charset="0"/>
                <a:cs typeface="Calibri" charset="0"/>
              </a:rPr>
              <a:t>Current state of home visits</a:t>
            </a:r>
          </a:p>
          <a:p>
            <a:pPr>
              <a:lnSpc>
                <a:spcPct val="150000"/>
              </a:lnSpc>
              <a:spcBef>
                <a:spcPts val="0"/>
              </a:spcBef>
            </a:pPr>
            <a:r>
              <a:rPr lang="en-US" sz="2200" dirty="0" smtClean="0">
                <a:latin typeface="Calibri" charset="0"/>
                <a:ea typeface="Calibri" charset="0"/>
                <a:cs typeface="Calibri" charset="0"/>
              </a:rPr>
              <a:t>Male involvement</a:t>
            </a:r>
          </a:p>
          <a:p>
            <a:pPr>
              <a:lnSpc>
                <a:spcPct val="150000"/>
              </a:lnSpc>
              <a:spcBef>
                <a:spcPts val="0"/>
              </a:spcBef>
            </a:pPr>
            <a:r>
              <a:rPr lang="en-US" sz="2200" dirty="0" smtClean="0">
                <a:latin typeface="Calibri" charset="0"/>
                <a:ea typeface="Calibri" charset="0"/>
                <a:cs typeface="Calibri" charset="0"/>
              </a:rPr>
              <a:t>Experiences with data collection and management</a:t>
            </a:r>
          </a:p>
          <a:p>
            <a:pPr>
              <a:lnSpc>
                <a:spcPct val="150000"/>
              </a:lnSpc>
              <a:spcBef>
                <a:spcPts val="0"/>
              </a:spcBef>
            </a:pPr>
            <a:r>
              <a:rPr lang="en-US" sz="2200" dirty="0" smtClean="0">
                <a:latin typeface="Calibri" charset="0"/>
                <a:ea typeface="Calibri" charset="0"/>
                <a:cs typeface="Calibri" charset="0"/>
              </a:rPr>
              <a:t>Things that are going well and things that are challenging</a:t>
            </a:r>
          </a:p>
          <a:p>
            <a:pPr>
              <a:lnSpc>
                <a:spcPct val="150000"/>
              </a:lnSpc>
              <a:spcBef>
                <a:spcPts val="0"/>
              </a:spcBef>
            </a:pPr>
            <a:r>
              <a:rPr lang="en-US" sz="2200" dirty="0" smtClean="0">
                <a:latin typeface="Calibri" charset="0"/>
                <a:ea typeface="Calibri" charset="0"/>
                <a:cs typeface="Calibri" charset="0"/>
              </a:rPr>
              <a:t>Requests for incentives</a:t>
            </a:r>
          </a:p>
        </p:txBody>
      </p:sp>
    </p:spTree>
    <p:extLst>
      <p:ext uri="{BB962C8B-B14F-4D97-AF65-F5344CB8AC3E}">
        <p14:creationId xmlns:p14="http://schemas.microsoft.com/office/powerpoint/2010/main" val="2696499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527154"/>
            <a:ext cx="9404723" cy="1151230"/>
          </a:xfrm>
        </p:spPr>
        <p:txBody>
          <a:bodyPr/>
          <a:lstStyle/>
          <a:p>
            <a:r>
              <a:rPr lang="en-US" dirty="0" smtClean="0">
                <a:latin typeface="Calibri" charset="0"/>
                <a:ea typeface="Calibri" charset="0"/>
                <a:cs typeface="Calibri" charset="0"/>
              </a:rPr>
              <a:t>Key Takeaways</a:t>
            </a:r>
            <a:endParaRPr lang="en-US" dirty="0">
              <a:latin typeface="Calibri" charset="0"/>
              <a:ea typeface="Calibri" charset="0"/>
              <a:cs typeface="Calibri" charset="0"/>
            </a:endParaRPr>
          </a:p>
        </p:txBody>
      </p:sp>
      <p:sp>
        <p:nvSpPr>
          <p:cNvPr id="3" name="Content Placeholder 2"/>
          <p:cNvSpPr>
            <a:spLocks noGrp="1"/>
          </p:cNvSpPr>
          <p:nvPr>
            <p:ph idx="1"/>
          </p:nvPr>
        </p:nvSpPr>
        <p:spPr>
          <a:xfrm>
            <a:off x="646111" y="1446416"/>
            <a:ext cx="11061207" cy="4637094"/>
          </a:xfrm>
        </p:spPr>
        <p:txBody>
          <a:bodyPr>
            <a:noAutofit/>
          </a:bodyPr>
          <a:lstStyle/>
          <a:p>
            <a:pPr fontAlgn="base"/>
            <a:r>
              <a:rPr lang="en-US" sz="2200" dirty="0" smtClean="0">
                <a:latin typeface="Calibri" charset="0"/>
                <a:ea typeface="Calibri" charset="0"/>
                <a:cs typeface="Calibri" charset="0"/>
              </a:rPr>
              <a:t>Poor attendance is </a:t>
            </a:r>
            <a:r>
              <a:rPr lang="en-US" sz="2200" dirty="0" smtClean="0">
                <a:latin typeface="Calibri" charset="0"/>
                <a:ea typeface="Calibri" charset="0"/>
                <a:cs typeface="Calibri" charset="0"/>
              </a:rPr>
              <a:t>demotivating, wastes time, and creates </a:t>
            </a:r>
            <a:r>
              <a:rPr lang="en-US" sz="2200" dirty="0" smtClean="0">
                <a:latin typeface="Calibri" charset="0"/>
                <a:ea typeface="Calibri" charset="0"/>
                <a:cs typeface="Calibri" charset="0"/>
              </a:rPr>
              <a:t>more work for everyone</a:t>
            </a:r>
          </a:p>
          <a:p>
            <a:pPr fontAlgn="base"/>
            <a:r>
              <a:rPr lang="en-US" sz="2200" dirty="0">
                <a:latin typeface="Calibri" charset="0"/>
                <a:ea typeface="Calibri" charset="0"/>
                <a:cs typeface="Calibri" charset="0"/>
              </a:rPr>
              <a:t>Home visits (after a CGV or NW misses a lesson) might not always be happening when they should</a:t>
            </a:r>
            <a:r>
              <a:rPr lang="en-US" sz="2200" dirty="0" smtClean="0">
                <a:latin typeface="Calibri" charset="0"/>
                <a:ea typeface="Calibri" charset="0"/>
                <a:cs typeface="Calibri" charset="0"/>
              </a:rPr>
              <a:t>.</a:t>
            </a:r>
          </a:p>
          <a:p>
            <a:pPr fontAlgn="base"/>
            <a:r>
              <a:rPr lang="en-US" sz="2200" dirty="0">
                <a:latin typeface="Calibri" charset="0"/>
                <a:ea typeface="Calibri" charset="0"/>
                <a:cs typeface="Calibri" charset="0"/>
              </a:rPr>
              <a:t>Promoters have a difficult time filling out Promoter summary sheets</a:t>
            </a:r>
            <a:r>
              <a:rPr lang="en-US" sz="2200" dirty="0" smtClean="0">
                <a:latin typeface="Calibri" charset="0"/>
                <a:ea typeface="Calibri" charset="0"/>
                <a:cs typeface="Calibri" charset="0"/>
              </a:rPr>
              <a:t>.</a:t>
            </a:r>
          </a:p>
          <a:p>
            <a:pPr fontAlgn="base"/>
            <a:r>
              <a:rPr lang="en-US" sz="2200" dirty="0">
                <a:latin typeface="Calibri" charset="0"/>
                <a:ea typeface="Calibri" charset="0"/>
                <a:cs typeface="Calibri" charset="0"/>
              </a:rPr>
              <a:t>Volunteers would like incentives for participation</a:t>
            </a:r>
            <a:r>
              <a:rPr lang="en-US" sz="2200" dirty="0" smtClean="0">
                <a:latin typeface="Calibri" charset="0"/>
                <a:ea typeface="Calibri" charset="0"/>
                <a:cs typeface="Calibri" charset="0"/>
              </a:rPr>
              <a:t>.</a:t>
            </a:r>
            <a:endParaRPr lang="en-US" sz="2200" dirty="0" smtClean="0">
              <a:latin typeface="Calibri" charset="0"/>
              <a:ea typeface="Calibri" charset="0"/>
              <a:cs typeface="Calibri" charset="0"/>
            </a:endParaRPr>
          </a:p>
          <a:p>
            <a:pPr fontAlgn="base"/>
            <a:r>
              <a:rPr lang="en-US" sz="2200" dirty="0" smtClean="0">
                <a:latin typeface="Calibri" charset="0"/>
                <a:ea typeface="Calibri" charset="0"/>
                <a:cs typeface="Calibri" charset="0"/>
              </a:rPr>
              <a:t>CGVs </a:t>
            </a:r>
            <a:r>
              <a:rPr lang="en-US" sz="2200" dirty="0" smtClean="0">
                <a:latin typeface="Calibri" charset="0"/>
                <a:ea typeface="Calibri" charset="0"/>
                <a:cs typeface="Calibri" charset="0"/>
              </a:rPr>
              <a:t>are not adequately prepared to teach lessons </a:t>
            </a:r>
            <a:r>
              <a:rPr lang="en-US" sz="2200" dirty="0" smtClean="0">
                <a:latin typeface="Calibri" charset="0"/>
                <a:ea typeface="Calibri" charset="0"/>
                <a:cs typeface="Calibri" charset="0"/>
              </a:rPr>
              <a:t>to </a:t>
            </a:r>
            <a:r>
              <a:rPr lang="en-US" sz="2200" dirty="0" smtClean="0">
                <a:latin typeface="Calibri" charset="0"/>
                <a:ea typeface="Calibri" charset="0"/>
                <a:cs typeface="Calibri" charset="0"/>
              </a:rPr>
              <a:t>NW. Promoters often have to accompany them and this doubles their workload.</a:t>
            </a:r>
          </a:p>
          <a:p>
            <a:pPr fontAlgn="base"/>
            <a:r>
              <a:rPr lang="en-US" sz="2200" dirty="0" smtClean="0">
                <a:latin typeface="Calibri" charset="0"/>
                <a:ea typeface="Calibri" charset="0"/>
                <a:cs typeface="Calibri" charset="0"/>
              </a:rPr>
              <a:t>Teaching materials need to be simplified as much as possible while still conveying key health information.</a:t>
            </a:r>
          </a:p>
          <a:p>
            <a:pPr fontAlgn="base"/>
            <a:r>
              <a:rPr lang="en-US" sz="2200" dirty="0" smtClean="0">
                <a:latin typeface="Calibri" charset="0"/>
                <a:ea typeface="Calibri" charset="0"/>
                <a:cs typeface="Calibri" charset="0"/>
              </a:rPr>
              <a:t>Men </a:t>
            </a:r>
            <a:r>
              <a:rPr lang="en-US" sz="2200" dirty="0" smtClean="0">
                <a:latin typeface="Calibri" charset="0"/>
                <a:ea typeface="Calibri" charset="0"/>
                <a:cs typeface="Calibri" charset="0"/>
              </a:rPr>
              <a:t>often discourage women from participating since they don’t get paid</a:t>
            </a:r>
            <a:r>
              <a:rPr lang="en-US" sz="2200" dirty="0" smtClean="0">
                <a:latin typeface="Calibri" charset="0"/>
                <a:ea typeface="Calibri" charset="0"/>
                <a:cs typeface="Calibri" charset="0"/>
              </a:rPr>
              <a:t>.</a:t>
            </a:r>
            <a:endParaRPr lang="en-US" sz="2200" dirty="0" smtClean="0">
              <a:latin typeface="Calibri" charset="0"/>
              <a:ea typeface="Calibri" charset="0"/>
              <a:cs typeface="Calibri" charset="0"/>
            </a:endParaRPr>
          </a:p>
        </p:txBody>
      </p:sp>
    </p:spTree>
    <p:extLst>
      <p:ext uri="{BB962C8B-B14F-4D97-AF65-F5344CB8AC3E}">
        <p14:creationId xmlns:p14="http://schemas.microsoft.com/office/powerpoint/2010/main" val="200865963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3446" y="2711554"/>
            <a:ext cx="7329488" cy="1151230"/>
          </a:xfrm>
        </p:spPr>
        <p:txBody>
          <a:bodyPr/>
          <a:lstStyle/>
          <a:p>
            <a:pPr algn="ctr"/>
            <a:r>
              <a:rPr lang="en-US" dirty="0" smtClean="0">
                <a:latin typeface="Calibri" charset="0"/>
                <a:ea typeface="Calibri" charset="0"/>
                <a:cs typeface="Calibri" charset="0"/>
              </a:rPr>
              <a:t>Recommendations?</a:t>
            </a:r>
            <a:endParaRPr lang="en-US" dirty="0">
              <a:latin typeface="Calibri" charset="0"/>
              <a:ea typeface="Calibri" charset="0"/>
              <a:cs typeface="Calibri" charset="0"/>
            </a:endParaRPr>
          </a:p>
        </p:txBody>
      </p:sp>
    </p:spTree>
    <p:extLst>
      <p:ext uri="{BB962C8B-B14F-4D97-AF65-F5344CB8AC3E}">
        <p14:creationId xmlns:p14="http://schemas.microsoft.com/office/powerpoint/2010/main" val="20812084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charset="0"/>
                <a:ea typeface="Calibri" charset="0"/>
                <a:cs typeface="Calibri" charset="0"/>
              </a:rPr>
              <a:t>Informants</a:t>
            </a:r>
            <a:endParaRPr lang="en-US" dirty="0">
              <a:latin typeface="Calibri" charset="0"/>
              <a:ea typeface="Calibri" charset="0"/>
              <a:cs typeface="Calibri" charset="0"/>
            </a:endParaRPr>
          </a:p>
        </p:txBody>
      </p:sp>
      <p:sp>
        <p:nvSpPr>
          <p:cNvPr id="3" name="Content Placeholder 2"/>
          <p:cNvSpPr>
            <a:spLocks noGrp="1"/>
          </p:cNvSpPr>
          <p:nvPr>
            <p:ph idx="1"/>
          </p:nvPr>
        </p:nvSpPr>
        <p:spPr>
          <a:xfrm>
            <a:off x="646111" y="2052918"/>
            <a:ext cx="8946541" cy="4195481"/>
          </a:xfrm>
        </p:spPr>
        <p:txBody>
          <a:bodyPr/>
          <a:lstStyle/>
          <a:p>
            <a:r>
              <a:rPr lang="en-US" dirty="0" smtClean="0">
                <a:latin typeface="Calibri" charset="0"/>
                <a:ea typeface="Calibri" charset="0"/>
                <a:cs typeface="Calibri" charset="0"/>
              </a:rPr>
              <a:t>Care Group Volunteers (CGVs)</a:t>
            </a:r>
          </a:p>
          <a:p>
            <a:r>
              <a:rPr lang="en-US" dirty="0" smtClean="0">
                <a:latin typeface="Calibri" charset="0"/>
                <a:ea typeface="Calibri" charset="0"/>
                <a:cs typeface="Calibri" charset="0"/>
              </a:rPr>
              <a:t>Promoters</a:t>
            </a:r>
          </a:p>
          <a:p>
            <a:r>
              <a:rPr lang="en-US" dirty="0" smtClean="0">
                <a:latin typeface="Calibri" charset="0"/>
                <a:ea typeface="Calibri" charset="0"/>
                <a:cs typeface="Calibri" charset="0"/>
              </a:rPr>
              <a:t>Neighbor </a:t>
            </a:r>
            <a:r>
              <a:rPr lang="en-US" dirty="0" smtClean="0">
                <a:latin typeface="Calibri" charset="0"/>
                <a:ea typeface="Calibri" charset="0"/>
                <a:cs typeface="Calibri" charset="0"/>
              </a:rPr>
              <a:t>Women (NW)</a:t>
            </a:r>
            <a:endParaRPr lang="en-US" dirty="0" smtClean="0">
              <a:latin typeface="Calibri" charset="0"/>
              <a:ea typeface="Calibri" charset="0"/>
              <a:cs typeface="Calibri" charset="0"/>
            </a:endParaRPr>
          </a:p>
          <a:p>
            <a:pPr marL="0" indent="0">
              <a:buNone/>
            </a:pPr>
            <a:r>
              <a:rPr lang="en-US" i="1" dirty="0" smtClean="0">
                <a:latin typeface="Calibri" charset="0"/>
                <a:ea typeface="Calibri" charset="0"/>
                <a:cs typeface="Calibri" charset="0"/>
              </a:rPr>
              <a:t>* All from Matongo</a:t>
            </a:r>
          </a:p>
          <a:p>
            <a:pPr marL="0" indent="0">
              <a:buNone/>
            </a:pPr>
            <a:endParaRPr lang="en-US" dirty="0" smtClean="0">
              <a:latin typeface="Calibri" charset="0"/>
              <a:ea typeface="Calibri" charset="0"/>
              <a:cs typeface="Calibri" charset="0"/>
            </a:endParaRPr>
          </a:p>
          <a:p>
            <a:r>
              <a:rPr lang="en-US" dirty="0" smtClean="0">
                <a:latin typeface="Calibri" charset="0"/>
                <a:ea typeface="Calibri" charset="0"/>
                <a:cs typeface="Calibri" charset="0"/>
              </a:rPr>
              <a:t>Data collected through focus group discussions</a:t>
            </a:r>
            <a:endParaRPr lang="en-US" dirty="0">
              <a:latin typeface="Calibri" charset="0"/>
              <a:ea typeface="Calibri" charset="0"/>
              <a:cs typeface="Calibri" charset="0"/>
            </a:endParaRPr>
          </a:p>
        </p:txBody>
      </p:sp>
    </p:spTree>
    <p:extLst>
      <p:ext uri="{BB962C8B-B14F-4D97-AF65-F5344CB8AC3E}">
        <p14:creationId xmlns:p14="http://schemas.microsoft.com/office/powerpoint/2010/main" val="17562311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charset="0"/>
                <a:ea typeface="Calibri" charset="0"/>
                <a:cs typeface="Calibri" charset="0"/>
              </a:rPr>
              <a:t>Perceived Roles and Responsibilities</a:t>
            </a:r>
            <a:endParaRPr lang="en-US" dirty="0">
              <a:latin typeface="Calibri" charset="0"/>
              <a:ea typeface="Calibri" charset="0"/>
              <a:cs typeface="Calibri" charset="0"/>
            </a:endParaRPr>
          </a:p>
        </p:txBody>
      </p:sp>
      <p:sp>
        <p:nvSpPr>
          <p:cNvPr id="3" name="Content Placeholder 2"/>
          <p:cNvSpPr>
            <a:spLocks noGrp="1"/>
          </p:cNvSpPr>
          <p:nvPr>
            <p:ph idx="1"/>
          </p:nvPr>
        </p:nvSpPr>
        <p:spPr>
          <a:xfrm>
            <a:off x="646111" y="2052918"/>
            <a:ext cx="10529889" cy="4195481"/>
          </a:xfrm>
        </p:spPr>
        <p:txBody>
          <a:bodyPr>
            <a:noAutofit/>
          </a:bodyPr>
          <a:lstStyle/>
          <a:p>
            <a:r>
              <a:rPr lang="en-US" sz="2200" dirty="0" smtClean="0">
                <a:latin typeface="Calibri" charset="0"/>
                <a:ea typeface="Calibri" charset="0"/>
                <a:cs typeface="Calibri" charset="0"/>
              </a:rPr>
              <a:t>Promoters and CGVs clearly understood their </a:t>
            </a:r>
            <a:r>
              <a:rPr lang="en-US" sz="2200" dirty="0" smtClean="0">
                <a:latin typeface="Calibri" charset="0"/>
                <a:ea typeface="Calibri" charset="0"/>
                <a:cs typeface="Calibri" charset="0"/>
              </a:rPr>
              <a:t>roles </a:t>
            </a:r>
            <a:r>
              <a:rPr lang="en-US" sz="2200" dirty="0" smtClean="0">
                <a:latin typeface="Calibri" charset="0"/>
                <a:ea typeface="Calibri" charset="0"/>
                <a:cs typeface="Calibri" charset="0"/>
              </a:rPr>
              <a:t>as peer educators</a:t>
            </a:r>
          </a:p>
          <a:p>
            <a:pPr marL="0" indent="0" algn="ctr">
              <a:buNone/>
            </a:pPr>
            <a:r>
              <a:rPr lang="en-US" sz="2200" i="1" dirty="0">
                <a:latin typeface="Calibri Light" charset="0"/>
                <a:ea typeface="Calibri Light" charset="0"/>
                <a:cs typeface="Calibri Light" charset="0"/>
              </a:rPr>
              <a:t>“As a promoter I was chosen and educated, after that I handed the knowledge down to the care group leaders and CGVs who also hand it down to the women in neighbor group. Thereafter I follow up to know if the knowledge was passed down to them.” – </a:t>
            </a:r>
            <a:r>
              <a:rPr lang="en-US" sz="2200" i="1" dirty="0" smtClean="0">
                <a:latin typeface="Calibri Light" charset="0"/>
                <a:ea typeface="Calibri Light" charset="0"/>
                <a:cs typeface="Calibri Light" charset="0"/>
              </a:rPr>
              <a:t>Promoter</a:t>
            </a:r>
          </a:p>
          <a:p>
            <a:pPr marL="0" indent="0" algn="ctr">
              <a:buNone/>
            </a:pPr>
            <a:endParaRPr lang="en-US" sz="2200" i="1" dirty="0">
              <a:latin typeface="Calibri Light" charset="0"/>
              <a:ea typeface="Calibri Light" charset="0"/>
              <a:cs typeface="Calibri Light" charset="0"/>
            </a:endParaRPr>
          </a:p>
          <a:p>
            <a:r>
              <a:rPr lang="en-US" sz="2200" dirty="0" smtClean="0">
                <a:latin typeface="Calibri" charset="0"/>
                <a:ea typeface="Calibri" charset="0"/>
                <a:cs typeface="Calibri" charset="0"/>
              </a:rPr>
              <a:t>Some individuals specifically </a:t>
            </a:r>
            <a:r>
              <a:rPr lang="en-US" sz="2200" dirty="0" smtClean="0">
                <a:latin typeface="Calibri" charset="0"/>
                <a:ea typeface="Calibri" charset="0"/>
                <a:cs typeface="Calibri" charset="0"/>
              </a:rPr>
              <a:t>mentioned </a:t>
            </a:r>
            <a:r>
              <a:rPr lang="en-US" sz="2200" dirty="0" smtClean="0">
                <a:latin typeface="Calibri" charset="0"/>
                <a:ea typeface="Calibri" charset="0"/>
                <a:cs typeface="Calibri" charset="0"/>
              </a:rPr>
              <a:t>their duty to serve as role models</a:t>
            </a:r>
            <a:endParaRPr lang="en-US" sz="2200" dirty="0">
              <a:latin typeface="Calibri" charset="0"/>
              <a:ea typeface="Calibri" charset="0"/>
              <a:cs typeface="Calibri" charset="0"/>
            </a:endParaRPr>
          </a:p>
          <a:p>
            <a:pPr marL="0" indent="0" algn="ctr">
              <a:buNone/>
            </a:pPr>
            <a:r>
              <a:rPr lang="en-US" sz="2200" i="1" dirty="0">
                <a:latin typeface="Calibri Light" charset="0"/>
                <a:ea typeface="Calibri Light" charset="0"/>
                <a:cs typeface="Calibri Light" charset="0"/>
              </a:rPr>
              <a:t>“Us as leaders, we're supposed to be good role models, you know you can't tell someone to observe good hygiene yet you do not practice that, she will rather ask you how has it helped you and you'll lack words to respond.” – Care Group </a:t>
            </a:r>
            <a:r>
              <a:rPr lang="en-US" sz="2200" i="1" dirty="0" smtClean="0">
                <a:latin typeface="Calibri Light" charset="0"/>
                <a:ea typeface="Calibri Light" charset="0"/>
                <a:cs typeface="Calibri Light" charset="0"/>
              </a:rPr>
              <a:t>Volunteer</a:t>
            </a:r>
            <a:endParaRPr lang="en-US" sz="2200" i="1" dirty="0">
              <a:latin typeface="Calibri Light" charset="0"/>
              <a:ea typeface="Calibri Light" charset="0"/>
              <a:cs typeface="Calibri Light" charset="0"/>
            </a:endParaRPr>
          </a:p>
        </p:txBody>
      </p:sp>
    </p:spTree>
    <p:extLst>
      <p:ext uri="{BB962C8B-B14F-4D97-AF65-F5344CB8AC3E}">
        <p14:creationId xmlns:p14="http://schemas.microsoft.com/office/powerpoint/2010/main" val="506195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charset="0"/>
                <a:ea typeface="Calibri" charset="0"/>
                <a:cs typeface="Calibri" charset="0"/>
              </a:rPr>
              <a:t>Barriers to Meeting Responsibilities</a:t>
            </a:r>
            <a:endParaRPr lang="en-US" dirty="0">
              <a:latin typeface="Calibri" charset="0"/>
              <a:ea typeface="Calibri" charset="0"/>
              <a:cs typeface="Calibri" charset="0"/>
            </a:endParaRPr>
          </a:p>
        </p:txBody>
      </p:sp>
      <p:sp>
        <p:nvSpPr>
          <p:cNvPr id="3" name="Content Placeholder 2"/>
          <p:cNvSpPr>
            <a:spLocks noGrp="1"/>
          </p:cNvSpPr>
          <p:nvPr>
            <p:ph idx="1"/>
          </p:nvPr>
        </p:nvSpPr>
        <p:spPr>
          <a:xfrm>
            <a:off x="646111" y="1383815"/>
            <a:ext cx="10529889" cy="5186318"/>
          </a:xfrm>
        </p:spPr>
        <p:txBody>
          <a:bodyPr>
            <a:noAutofit/>
          </a:bodyPr>
          <a:lstStyle/>
          <a:p>
            <a:r>
              <a:rPr lang="en-US" sz="2200" dirty="0" smtClean="0">
                <a:latin typeface="Calibri" charset="0"/>
                <a:ea typeface="Calibri" charset="0"/>
                <a:cs typeface="Calibri" charset="0"/>
              </a:rPr>
              <a:t>Some CGVs struggle to complete the Neighbor Group registers due to lack of writing utensils</a:t>
            </a:r>
          </a:p>
          <a:p>
            <a:r>
              <a:rPr lang="en-US" sz="2200" dirty="0" smtClean="0">
                <a:latin typeface="Calibri" charset="0"/>
                <a:ea typeface="Calibri" charset="0"/>
                <a:cs typeface="Calibri" charset="0"/>
              </a:rPr>
              <a:t>Sometimes women cannot attend meetings because they have to care for children or a sick family member</a:t>
            </a:r>
          </a:p>
          <a:p>
            <a:r>
              <a:rPr lang="en-US" sz="2200" dirty="0" smtClean="0">
                <a:latin typeface="Calibri" charset="0"/>
                <a:ea typeface="Calibri" charset="0"/>
                <a:cs typeface="Calibri" charset="0"/>
              </a:rPr>
              <a:t>Promoters and CGVs sometimes struggle to complete their home visits because women are not available when they arrive:</a:t>
            </a:r>
          </a:p>
          <a:p>
            <a:pPr lvl="1"/>
            <a:r>
              <a:rPr lang="en-US" dirty="0" smtClean="0">
                <a:latin typeface="Calibri" charset="0"/>
                <a:ea typeface="Calibri" charset="0"/>
                <a:cs typeface="Calibri" charset="0"/>
              </a:rPr>
              <a:t>Women get into conflicts with husbands and temporarily leave the house</a:t>
            </a:r>
          </a:p>
          <a:p>
            <a:pPr lvl="1"/>
            <a:r>
              <a:rPr lang="en-US" dirty="0" smtClean="0">
                <a:latin typeface="Calibri" charset="0"/>
                <a:ea typeface="Calibri" charset="0"/>
                <a:cs typeface="Calibri" charset="0"/>
              </a:rPr>
              <a:t>Women get distracted with their chores</a:t>
            </a:r>
          </a:p>
          <a:p>
            <a:pPr lvl="1"/>
            <a:r>
              <a:rPr lang="en-US" dirty="0" smtClean="0">
                <a:latin typeface="Calibri" charset="0"/>
                <a:ea typeface="Calibri" charset="0"/>
                <a:cs typeface="Calibri" charset="0"/>
              </a:rPr>
              <a:t>Women often want incentives to participate in home visits</a:t>
            </a:r>
          </a:p>
          <a:p>
            <a:pPr lvl="1"/>
            <a:endParaRPr lang="en-US" dirty="0">
              <a:latin typeface="Calibri" charset="0"/>
              <a:ea typeface="Calibri" charset="0"/>
              <a:cs typeface="Calibri" charset="0"/>
            </a:endParaRPr>
          </a:p>
          <a:p>
            <a:pPr marL="57150" indent="0" algn="ctr">
              <a:buNone/>
            </a:pPr>
            <a:r>
              <a:rPr lang="en-US" i="1" dirty="0">
                <a:latin typeface="Calibri Light" charset="0"/>
                <a:ea typeface="Calibri Light" charset="0"/>
                <a:cs typeface="Calibri Light" charset="0"/>
              </a:rPr>
              <a:t>“When you make an appointment to meet [Neighbor Women], they tell you that they will waste their time, they want sitting allowance, which if they were to be working for someone, they could have gotten something.” – Care Group Volunteer</a:t>
            </a:r>
          </a:p>
          <a:p>
            <a:pPr marL="57150" indent="0" algn="ctr">
              <a:buNone/>
            </a:pPr>
            <a:endParaRPr lang="en-US" dirty="0">
              <a:latin typeface="Calibri" charset="0"/>
              <a:ea typeface="Calibri" charset="0"/>
              <a:cs typeface="Calibri" charset="0"/>
            </a:endParaRPr>
          </a:p>
        </p:txBody>
      </p:sp>
    </p:spTree>
    <p:extLst>
      <p:ext uri="{BB962C8B-B14F-4D97-AF65-F5344CB8AC3E}">
        <p14:creationId xmlns:p14="http://schemas.microsoft.com/office/powerpoint/2010/main" val="2120635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charset="0"/>
                <a:ea typeface="Calibri" charset="0"/>
                <a:cs typeface="Calibri" charset="0"/>
              </a:rPr>
              <a:t>What motivates NW, CGVs, and Promoters to participate?</a:t>
            </a:r>
            <a:endParaRPr lang="en-US" dirty="0">
              <a:latin typeface="Calibri" charset="0"/>
              <a:ea typeface="Calibri" charset="0"/>
              <a:cs typeface="Calibri" charset="0"/>
            </a:endParaRPr>
          </a:p>
        </p:txBody>
      </p:sp>
      <p:sp>
        <p:nvSpPr>
          <p:cNvPr id="3" name="Content Placeholder 2"/>
          <p:cNvSpPr>
            <a:spLocks noGrp="1"/>
          </p:cNvSpPr>
          <p:nvPr>
            <p:ph idx="1"/>
          </p:nvPr>
        </p:nvSpPr>
        <p:spPr>
          <a:xfrm>
            <a:off x="646111" y="2090315"/>
            <a:ext cx="10529889" cy="4644451"/>
          </a:xfrm>
        </p:spPr>
        <p:txBody>
          <a:bodyPr>
            <a:noAutofit/>
          </a:bodyPr>
          <a:lstStyle/>
          <a:p>
            <a:r>
              <a:rPr lang="en-US" sz="2200" dirty="0" smtClean="0">
                <a:latin typeface="Calibri" charset="0"/>
                <a:ea typeface="Calibri" charset="0"/>
                <a:cs typeface="Calibri" charset="0"/>
              </a:rPr>
              <a:t>Watching KIKOP bring the community together</a:t>
            </a:r>
          </a:p>
          <a:p>
            <a:r>
              <a:rPr lang="en-US" sz="2200" dirty="0" smtClean="0">
                <a:latin typeface="Calibri" charset="0"/>
                <a:ea typeface="Calibri" charset="0"/>
                <a:cs typeface="Calibri" charset="0"/>
              </a:rPr>
              <a:t>Being able to learn about health behaviors in communities and health facility usage</a:t>
            </a:r>
          </a:p>
          <a:p>
            <a:r>
              <a:rPr lang="en-US" sz="2200" dirty="0" smtClean="0">
                <a:latin typeface="Calibri" charset="0"/>
                <a:ea typeface="Calibri" charset="0"/>
                <a:cs typeface="Calibri" charset="0"/>
              </a:rPr>
              <a:t>Watching Neighbor Women (NW) enjoy games and concentrate on lessons</a:t>
            </a:r>
          </a:p>
          <a:p>
            <a:r>
              <a:rPr lang="en-US" sz="2200" dirty="0" smtClean="0">
                <a:latin typeface="Calibri" charset="0"/>
                <a:ea typeface="Calibri" charset="0"/>
                <a:cs typeface="Calibri" charset="0"/>
              </a:rPr>
              <a:t>Facilitators enjoy not only teaching, but also learning from the lessons themselves</a:t>
            </a:r>
            <a:endParaRPr lang="en-US" sz="2200" dirty="0">
              <a:latin typeface="Calibri" charset="0"/>
              <a:ea typeface="Calibri" charset="0"/>
              <a:cs typeface="Calibri" charset="0"/>
            </a:endParaRPr>
          </a:p>
          <a:p>
            <a:r>
              <a:rPr lang="en-US" sz="2200" dirty="0" smtClean="0">
                <a:latin typeface="Calibri" charset="0"/>
                <a:ea typeface="Calibri" charset="0"/>
                <a:cs typeface="Calibri" charset="0"/>
              </a:rPr>
              <a:t>NW specifically enjoy learning how to care for their children and playing games at lessons</a:t>
            </a:r>
          </a:p>
          <a:p>
            <a:endParaRPr lang="en-US" sz="2200" dirty="0">
              <a:latin typeface="Calibri" charset="0"/>
              <a:ea typeface="Calibri" charset="0"/>
              <a:cs typeface="Calibri" charset="0"/>
            </a:endParaRPr>
          </a:p>
          <a:p>
            <a:pPr marL="0" indent="0" algn="ctr">
              <a:buNone/>
            </a:pPr>
            <a:r>
              <a:rPr lang="en-US" sz="2400" i="1" dirty="0">
                <a:latin typeface="Calibri Light" charset="0"/>
                <a:ea typeface="Calibri Light" charset="0"/>
                <a:cs typeface="Calibri Light" charset="0"/>
              </a:rPr>
              <a:t>“You feel proud of yourself, when what you have taught them, they understand and put to practice what they have learnt.” - Care Group </a:t>
            </a:r>
            <a:r>
              <a:rPr lang="en-US" sz="2400" i="1" dirty="0" smtClean="0">
                <a:latin typeface="Calibri Light" charset="0"/>
                <a:ea typeface="Calibri Light" charset="0"/>
                <a:cs typeface="Calibri Light" charset="0"/>
              </a:rPr>
              <a:t>Volunteer</a:t>
            </a:r>
            <a:endParaRPr lang="en-US" sz="2200" dirty="0" smtClean="0">
              <a:latin typeface="Calibri" charset="0"/>
              <a:ea typeface="Calibri" charset="0"/>
              <a:cs typeface="Calibri" charset="0"/>
            </a:endParaRPr>
          </a:p>
          <a:p>
            <a:endParaRPr lang="en-US" dirty="0">
              <a:latin typeface="Calibri" charset="0"/>
              <a:ea typeface="Calibri" charset="0"/>
              <a:cs typeface="Calibri" charset="0"/>
            </a:endParaRPr>
          </a:p>
        </p:txBody>
      </p:sp>
    </p:spTree>
    <p:extLst>
      <p:ext uri="{BB962C8B-B14F-4D97-AF65-F5344CB8AC3E}">
        <p14:creationId xmlns:p14="http://schemas.microsoft.com/office/powerpoint/2010/main" val="7381096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1151230"/>
          </a:xfrm>
        </p:spPr>
        <p:txBody>
          <a:bodyPr/>
          <a:lstStyle/>
          <a:p>
            <a:r>
              <a:rPr lang="en-US" dirty="0">
                <a:latin typeface="Calibri" charset="0"/>
                <a:ea typeface="Calibri" charset="0"/>
                <a:cs typeface="Calibri" charset="0"/>
              </a:rPr>
              <a:t>What </a:t>
            </a:r>
            <a:r>
              <a:rPr lang="en-US" dirty="0" smtClean="0">
                <a:latin typeface="Calibri" charset="0"/>
                <a:ea typeface="Calibri" charset="0"/>
                <a:cs typeface="Calibri" charset="0"/>
              </a:rPr>
              <a:t>discourages NW</a:t>
            </a:r>
            <a:r>
              <a:rPr lang="en-US" dirty="0">
                <a:latin typeface="Calibri" charset="0"/>
                <a:ea typeface="Calibri" charset="0"/>
                <a:cs typeface="Calibri" charset="0"/>
              </a:rPr>
              <a:t>, CGVs, and Promoters </a:t>
            </a:r>
            <a:r>
              <a:rPr lang="en-US" dirty="0" smtClean="0">
                <a:latin typeface="Calibri" charset="0"/>
                <a:ea typeface="Calibri" charset="0"/>
                <a:cs typeface="Calibri" charset="0"/>
              </a:rPr>
              <a:t>from participating?</a:t>
            </a:r>
            <a:endParaRPr lang="en-US" dirty="0">
              <a:latin typeface="Calibri" charset="0"/>
              <a:ea typeface="Calibri" charset="0"/>
              <a:cs typeface="Calibri" charset="0"/>
            </a:endParaRPr>
          </a:p>
        </p:txBody>
      </p:sp>
      <p:sp>
        <p:nvSpPr>
          <p:cNvPr id="3" name="Content Placeholder 2"/>
          <p:cNvSpPr>
            <a:spLocks noGrp="1"/>
          </p:cNvSpPr>
          <p:nvPr>
            <p:ph idx="1"/>
          </p:nvPr>
        </p:nvSpPr>
        <p:spPr>
          <a:xfrm>
            <a:off x="646111" y="2191897"/>
            <a:ext cx="10529889" cy="4644451"/>
          </a:xfrm>
        </p:spPr>
        <p:txBody>
          <a:bodyPr>
            <a:noAutofit/>
          </a:bodyPr>
          <a:lstStyle/>
          <a:p>
            <a:r>
              <a:rPr lang="en-US" sz="2400" dirty="0" smtClean="0">
                <a:latin typeface="Calibri" charset="0"/>
                <a:ea typeface="Calibri" charset="0"/>
                <a:cs typeface="Calibri" charset="0"/>
              </a:rPr>
              <a:t>Promoters feel discouraged when they have poor attendance at meetings. </a:t>
            </a:r>
          </a:p>
          <a:p>
            <a:pPr lvl="1"/>
            <a:r>
              <a:rPr lang="en-US" sz="2200" dirty="0" smtClean="0">
                <a:latin typeface="Calibri" charset="0"/>
                <a:ea typeface="Calibri" charset="0"/>
                <a:cs typeface="Calibri" charset="0"/>
              </a:rPr>
              <a:t>Absenteeism often due to b</a:t>
            </a:r>
            <a:r>
              <a:rPr lang="en-US" sz="2000" dirty="0" smtClean="0">
                <a:latin typeface="Calibri" charset="0"/>
                <a:ea typeface="Calibri" charset="0"/>
                <a:cs typeface="Calibri" charset="0"/>
              </a:rPr>
              <a:t>ad weather and women having conflicts with husbands</a:t>
            </a:r>
          </a:p>
          <a:p>
            <a:pPr lvl="1"/>
            <a:endParaRPr lang="en-US" sz="2000" dirty="0">
              <a:latin typeface="Calibri" charset="0"/>
              <a:ea typeface="Calibri" charset="0"/>
              <a:cs typeface="Calibri" charset="0"/>
            </a:endParaRPr>
          </a:p>
          <a:p>
            <a:pPr marL="400050"/>
            <a:r>
              <a:rPr lang="en-US" sz="2400" dirty="0" smtClean="0">
                <a:latin typeface="Calibri" charset="0"/>
                <a:ea typeface="Calibri" charset="0"/>
                <a:cs typeface="Calibri" charset="0"/>
              </a:rPr>
              <a:t>Absenteeism was demotivating for NW as well. Sometimes, facilitators do not show up for Neighbor Group meetings</a:t>
            </a:r>
          </a:p>
          <a:p>
            <a:pPr marL="57150" indent="0" algn="ctr">
              <a:buNone/>
            </a:pPr>
            <a:r>
              <a:rPr lang="en-US" sz="2400" i="1" dirty="0">
                <a:latin typeface="Calibri Light" charset="0"/>
                <a:ea typeface="Calibri Light" charset="0"/>
                <a:cs typeface="Calibri Light" charset="0"/>
              </a:rPr>
              <a:t>“A time we go to the agreed place for our meeting, however we get that our teacher is not there, we spend there, we spend there a little longer, leaving the place at 3:00 pm or at 4:00pm. This affect our morale, if we never keep time.” – Neighbor </a:t>
            </a:r>
            <a:r>
              <a:rPr lang="en-US" sz="2400" i="1" dirty="0" smtClean="0">
                <a:latin typeface="Calibri Light" charset="0"/>
                <a:ea typeface="Calibri Light" charset="0"/>
                <a:cs typeface="Calibri Light" charset="0"/>
              </a:rPr>
              <a:t>Woman</a:t>
            </a:r>
            <a:endParaRPr lang="en-US" sz="2400" i="1" dirty="0">
              <a:latin typeface="Calibri Light" charset="0"/>
              <a:ea typeface="Calibri Light" charset="0"/>
              <a:cs typeface="Calibri Light" charset="0"/>
            </a:endParaRPr>
          </a:p>
        </p:txBody>
      </p:sp>
    </p:spTree>
    <p:extLst>
      <p:ext uri="{BB962C8B-B14F-4D97-AF65-F5344CB8AC3E}">
        <p14:creationId xmlns:p14="http://schemas.microsoft.com/office/powerpoint/2010/main" val="5904896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886422" cy="1151230"/>
          </a:xfrm>
        </p:spPr>
        <p:txBody>
          <a:bodyPr/>
          <a:lstStyle/>
          <a:p>
            <a:r>
              <a:rPr lang="en-US" dirty="0" smtClean="0">
                <a:latin typeface="Calibri" charset="0"/>
                <a:ea typeface="Calibri" charset="0"/>
                <a:cs typeface="Calibri" charset="0"/>
              </a:rPr>
              <a:t>Ideal Meeting Times</a:t>
            </a:r>
            <a:endParaRPr lang="en-US" dirty="0">
              <a:latin typeface="Calibri" charset="0"/>
              <a:ea typeface="Calibri" charset="0"/>
              <a:cs typeface="Calibri" charset="0"/>
            </a:endParaRPr>
          </a:p>
        </p:txBody>
      </p:sp>
      <p:sp>
        <p:nvSpPr>
          <p:cNvPr id="3" name="Content Placeholder 2"/>
          <p:cNvSpPr>
            <a:spLocks noGrp="1"/>
          </p:cNvSpPr>
          <p:nvPr>
            <p:ph idx="1"/>
          </p:nvPr>
        </p:nvSpPr>
        <p:spPr>
          <a:xfrm>
            <a:off x="646111" y="1603948"/>
            <a:ext cx="10529889" cy="4644451"/>
          </a:xfrm>
        </p:spPr>
        <p:txBody>
          <a:bodyPr>
            <a:noAutofit/>
          </a:bodyPr>
          <a:lstStyle/>
          <a:p>
            <a:r>
              <a:rPr lang="en-US" sz="2400" dirty="0" smtClean="0">
                <a:latin typeface="Calibri" charset="0"/>
                <a:ea typeface="Calibri" charset="0"/>
                <a:cs typeface="Calibri" charset="0"/>
              </a:rPr>
              <a:t>Wednesday </a:t>
            </a:r>
            <a:r>
              <a:rPr lang="en-US" sz="2400" dirty="0">
                <a:latin typeface="Calibri" charset="0"/>
                <a:ea typeface="Calibri" charset="0"/>
                <a:cs typeface="Calibri" charset="0"/>
              </a:rPr>
              <a:t>was </a:t>
            </a:r>
            <a:r>
              <a:rPr lang="en-US" sz="2400" dirty="0" smtClean="0">
                <a:latin typeface="Calibri" charset="0"/>
                <a:ea typeface="Calibri" charset="0"/>
                <a:cs typeface="Calibri" charset="0"/>
              </a:rPr>
              <a:t>most frequently </a:t>
            </a:r>
            <a:r>
              <a:rPr lang="en-US" sz="2400" dirty="0">
                <a:latin typeface="Calibri" charset="0"/>
                <a:ea typeface="Calibri" charset="0"/>
                <a:cs typeface="Calibri" charset="0"/>
              </a:rPr>
              <a:t>cited as a preferred day for </a:t>
            </a:r>
            <a:r>
              <a:rPr lang="en-US" sz="2400" dirty="0" smtClean="0">
                <a:latin typeface="Calibri" charset="0"/>
                <a:ea typeface="Calibri" charset="0"/>
                <a:cs typeface="Calibri" charset="0"/>
              </a:rPr>
              <a:t>meetings</a:t>
            </a:r>
          </a:p>
          <a:p>
            <a:r>
              <a:rPr lang="en-US" sz="2400" dirty="0" smtClean="0">
                <a:latin typeface="Calibri" charset="0"/>
                <a:ea typeface="Calibri" charset="0"/>
                <a:cs typeface="Calibri" charset="0"/>
              </a:rPr>
              <a:t>Monday </a:t>
            </a:r>
            <a:r>
              <a:rPr lang="en-US" sz="2400" dirty="0">
                <a:latin typeface="Calibri" charset="0"/>
                <a:ea typeface="Calibri" charset="0"/>
                <a:cs typeface="Calibri" charset="0"/>
              </a:rPr>
              <a:t>and Thursday were rarely cited as convenient days for meetings due to the local market being held on both of these days and funerals being held on </a:t>
            </a:r>
            <a:r>
              <a:rPr lang="en-US" sz="2400" dirty="0" smtClean="0">
                <a:latin typeface="Calibri" charset="0"/>
                <a:ea typeface="Calibri" charset="0"/>
                <a:cs typeface="Calibri" charset="0"/>
              </a:rPr>
              <a:t>Thursdays.</a:t>
            </a:r>
          </a:p>
          <a:p>
            <a:r>
              <a:rPr lang="en-US" sz="2400" dirty="0" smtClean="0">
                <a:latin typeface="Calibri" charset="0"/>
                <a:ea typeface="Calibri" charset="0"/>
                <a:cs typeface="Calibri" charset="0"/>
              </a:rPr>
              <a:t>Weekends a</a:t>
            </a:r>
            <a:r>
              <a:rPr lang="en-US" sz="2400" dirty="0" smtClean="0">
                <a:latin typeface="Calibri" charset="0"/>
                <a:ea typeface="Calibri" charset="0"/>
                <a:cs typeface="Calibri" charset="0"/>
              </a:rPr>
              <a:t>re not usually convenient </a:t>
            </a:r>
            <a:r>
              <a:rPr lang="en-US" sz="2400" dirty="0">
                <a:latin typeface="Calibri" charset="0"/>
                <a:ea typeface="Calibri" charset="0"/>
                <a:cs typeface="Calibri" charset="0"/>
              </a:rPr>
              <a:t>because many people attend church on weekends.</a:t>
            </a:r>
          </a:p>
          <a:p>
            <a:r>
              <a:rPr lang="en-US" sz="2400" dirty="0" smtClean="0">
                <a:latin typeface="Calibri" charset="0"/>
                <a:ea typeface="Calibri" charset="0"/>
                <a:cs typeface="Calibri" charset="0"/>
              </a:rPr>
              <a:t>Afternoon meetings were </a:t>
            </a:r>
            <a:r>
              <a:rPr lang="en-US" sz="2400" dirty="0" smtClean="0">
                <a:latin typeface="Calibri" charset="0"/>
                <a:ea typeface="Calibri" charset="0"/>
                <a:cs typeface="Calibri" charset="0"/>
              </a:rPr>
              <a:t>twice as often </a:t>
            </a:r>
            <a:r>
              <a:rPr lang="en-US" sz="2400" dirty="0" smtClean="0">
                <a:latin typeface="Calibri" charset="0"/>
                <a:ea typeface="Calibri" charset="0"/>
                <a:cs typeface="Calibri" charset="0"/>
              </a:rPr>
              <a:t>preferred </a:t>
            </a:r>
            <a:r>
              <a:rPr lang="en-US" sz="2400" dirty="0" smtClean="0">
                <a:latin typeface="Calibri" charset="0"/>
                <a:ea typeface="Calibri" charset="0"/>
                <a:cs typeface="Calibri" charset="0"/>
              </a:rPr>
              <a:t>over </a:t>
            </a:r>
            <a:r>
              <a:rPr lang="en-US" sz="2400" dirty="0" smtClean="0">
                <a:latin typeface="Calibri" charset="0"/>
                <a:ea typeface="Calibri" charset="0"/>
                <a:cs typeface="Calibri" charset="0"/>
              </a:rPr>
              <a:t>morning meetings because that allows them </a:t>
            </a:r>
            <a:r>
              <a:rPr lang="en-US" sz="2400" dirty="0">
                <a:latin typeface="Calibri" charset="0"/>
                <a:ea typeface="Calibri" charset="0"/>
                <a:cs typeface="Calibri" charset="0"/>
              </a:rPr>
              <a:t>to complete chores and prepare lunch for their families before going to the </a:t>
            </a:r>
            <a:r>
              <a:rPr lang="en-US" sz="2400" dirty="0" smtClean="0">
                <a:latin typeface="Calibri" charset="0"/>
                <a:ea typeface="Calibri" charset="0"/>
                <a:cs typeface="Calibri" charset="0"/>
              </a:rPr>
              <a:t>meeting.</a:t>
            </a:r>
          </a:p>
          <a:p>
            <a:r>
              <a:rPr lang="en-US" sz="2400" b="1" dirty="0" smtClean="0">
                <a:latin typeface="Calibri" charset="0"/>
                <a:ea typeface="Calibri" charset="0"/>
                <a:cs typeface="Calibri" charset="0"/>
              </a:rPr>
              <a:t>Meeting </a:t>
            </a:r>
            <a:r>
              <a:rPr lang="en-US" sz="2400" b="1" dirty="0">
                <a:latin typeface="Calibri" charset="0"/>
                <a:ea typeface="Calibri" charset="0"/>
                <a:cs typeface="Calibri" charset="0"/>
              </a:rPr>
              <a:t>days and times were typically decided within the Care </a:t>
            </a:r>
            <a:r>
              <a:rPr lang="en-US" sz="2400" b="1" dirty="0" smtClean="0">
                <a:latin typeface="Calibri" charset="0"/>
                <a:ea typeface="Calibri" charset="0"/>
                <a:cs typeface="Calibri" charset="0"/>
              </a:rPr>
              <a:t>Groups and </a:t>
            </a:r>
            <a:r>
              <a:rPr lang="en-US" sz="2400" b="1" dirty="0">
                <a:latin typeface="Calibri" charset="0"/>
                <a:ea typeface="Calibri" charset="0"/>
                <a:cs typeface="Calibri" charset="0"/>
              </a:rPr>
              <a:t>Neighbor Groups based on each member’s availability.</a:t>
            </a:r>
          </a:p>
        </p:txBody>
      </p:sp>
    </p:spTree>
    <p:extLst>
      <p:ext uri="{BB962C8B-B14F-4D97-AF65-F5344CB8AC3E}">
        <p14:creationId xmlns:p14="http://schemas.microsoft.com/office/powerpoint/2010/main" val="12671367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1151230"/>
          </a:xfrm>
        </p:spPr>
        <p:txBody>
          <a:bodyPr/>
          <a:lstStyle/>
          <a:p>
            <a:r>
              <a:rPr lang="en-US" dirty="0" smtClean="0">
                <a:latin typeface="Calibri" charset="0"/>
                <a:ea typeface="Calibri" charset="0"/>
                <a:cs typeface="Calibri" charset="0"/>
              </a:rPr>
              <a:t>Time Commitment</a:t>
            </a:r>
            <a:endParaRPr lang="en-US" dirty="0">
              <a:latin typeface="Calibri" charset="0"/>
              <a:ea typeface="Calibri" charset="0"/>
              <a:cs typeface="Calibri" charset="0"/>
            </a:endParaRPr>
          </a:p>
        </p:txBody>
      </p:sp>
      <p:sp>
        <p:nvSpPr>
          <p:cNvPr id="3" name="Content Placeholder 2"/>
          <p:cNvSpPr>
            <a:spLocks noGrp="1"/>
          </p:cNvSpPr>
          <p:nvPr>
            <p:ph idx="1"/>
          </p:nvPr>
        </p:nvSpPr>
        <p:spPr>
          <a:xfrm>
            <a:off x="646111" y="1603948"/>
            <a:ext cx="10529889" cy="4644451"/>
          </a:xfrm>
        </p:spPr>
        <p:txBody>
          <a:bodyPr>
            <a:noAutofit/>
          </a:bodyPr>
          <a:lstStyle/>
          <a:p>
            <a:r>
              <a:rPr lang="en-US" sz="2400" dirty="0" smtClean="0">
                <a:latin typeface="Calibri" charset="0"/>
                <a:ea typeface="Calibri" charset="0"/>
                <a:cs typeface="Calibri" charset="0"/>
              </a:rPr>
              <a:t>Care Group and Neighbor Group m</a:t>
            </a:r>
            <a:r>
              <a:rPr lang="en-US" sz="2200" dirty="0" smtClean="0">
                <a:latin typeface="Calibri" charset="0"/>
                <a:ea typeface="Calibri" charset="0"/>
                <a:cs typeface="Calibri" charset="0"/>
              </a:rPr>
              <a:t>eetings should only be </a:t>
            </a:r>
            <a:r>
              <a:rPr lang="en-US" sz="2200" dirty="0">
                <a:latin typeface="Calibri" charset="0"/>
                <a:ea typeface="Calibri" charset="0"/>
                <a:cs typeface="Calibri" charset="0"/>
              </a:rPr>
              <a:t>1 hour to keep attendance </a:t>
            </a:r>
            <a:r>
              <a:rPr lang="en-US" sz="2200" dirty="0" smtClean="0">
                <a:latin typeface="Calibri" charset="0"/>
                <a:ea typeface="Calibri" charset="0"/>
                <a:cs typeface="Calibri" charset="0"/>
              </a:rPr>
              <a:t>high and </a:t>
            </a:r>
            <a:r>
              <a:rPr lang="en-US" sz="2200" dirty="0">
                <a:latin typeface="Calibri" charset="0"/>
                <a:ea typeface="Calibri" charset="0"/>
                <a:cs typeface="Calibri" charset="0"/>
              </a:rPr>
              <a:t>make sure women don’t get </a:t>
            </a:r>
            <a:r>
              <a:rPr lang="en-US" sz="2200" dirty="0" smtClean="0">
                <a:latin typeface="Calibri" charset="0"/>
                <a:ea typeface="Calibri" charset="0"/>
                <a:cs typeface="Calibri" charset="0"/>
              </a:rPr>
              <a:t>bored</a:t>
            </a:r>
          </a:p>
          <a:p>
            <a:pPr lvl="2"/>
            <a:r>
              <a:rPr lang="en-US" sz="2200" dirty="0" smtClean="0">
                <a:latin typeface="Calibri" charset="0"/>
                <a:ea typeface="Calibri" charset="0"/>
                <a:cs typeface="Calibri" charset="0"/>
              </a:rPr>
              <a:t>Are usually much longer than this because women show up late</a:t>
            </a:r>
          </a:p>
          <a:p>
            <a:r>
              <a:rPr lang="en-US" sz="2400" dirty="0" smtClean="0">
                <a:latin typeface="Calibri" charset="0"/>
                <a:ea typeface="Calibri" charset="0"/>
                <a:cs typeface="Calibri" charset="0"/>
              </a:rPr>
              <a:t>Lots of variety in preferred frequency of meetings</a:t>
            </a:r>
          </a:p>
          <a:p>
            <a:pPr lvl="1"/>
            <a:r>
              <a:rPr lang="en-US" sz="2200" dirty="0" smtClean="0">
                <a:latin typeface="Calibri" charset="0"/>
                <a:ea typeface="Calibri" charset="0"/>
                <a:cs typeface="Calibri" charset="0"/>
              </a:rPr>
              <a:t>Varied from 2 or 3 meetings per week to 1 meeting per month</a:t>
            </a:r>
          </a:p>
          <a:p>
            <a:r>
              <a:rPr lang="en-US" sz="2400" dirty="0" smtClean="0">
                <a:latin typeface="Calibri" charset="0"/>
                <a:ea typeface="Calibri" charset="0"/>
                <a:cs typeface="Calibri" charset="0"/>
              </a:rPr>
              <a:t>Number of home visits per week (by CGVs and Promoters) varied from 1-5</a:t>
            </a:r>
          </a:p>
          <a:p>
            <a:pPr lvl="1"/>
            <a:r>
              <a:rPr lang="en-US" sz="2200" dirty="0" smtClean="0">
                <a:latin typeface="Calibri" charset="0"/>
                <a:ea typeface="Calibri" charset="0"/>
                <a:cs typeface="Calibri" charset="0"/>
              </a:rPr>
              <a:t>Home visits typically 30-45 minutes</a:t>
            </a:r>
          </a:p>
          <a:p>
            <a:r>
              <a:rPr lang="en-US" sz="2400" dirty="0" smtClean="0">
                <a:latin typeface="Calibri" charset="0"/>
                <a:ea typeface="Calibri" charset="0"/>
                <a:cs typeface="Calibri" charset="0"/>
              </a:rPr>
              <a:t>Workload for Promoters is increasing because fewer CGVs </a:t>
            </a:r>
            <a:r>
              <a:rPr lang="en-US" sz="2400" dirty="0" smtClean="0">
                <a:latin typeface="Calibri" charset="0"/>
                <a:ea typeface="Calibri" charset="0"/>
                <a:cs typeface="Calibri" charset="0"/>
              </a:rPr>
              <a:t>are attending </a:t>
            </a:r>
            <a:r>
              <a:rPr lang="en-US" sz="2400" dirty="0" smtClean="0">
                <a:latin typeface="Calibri" charset="0"/>
                <a:ea typeface="Calibri" charset="0"/>
                <a:cs typeface="Calibri" charset="0"/>
              </a:rPr>
              <a:t>group meetings</a:t>
            </a:r>
          </a:p>
        </p:txBody>
      </p:sp>
    </p:spTree>
    <p:extLst>
      <p:ext uri="{BB962C8B-B14F-4D97-AF65-F5344CB8AC3E}">
        <p14:creationId xmlns:p14="http://schemas.microsoft.com/office/powerpoint/2010/main" val="155430899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244</TotalTime>
  <Words>2374</Words>
  <Application>Microsoft Macintosh PowerPoint</Application>
  <PresentationFormat>Widescreen</PresentationFormat>
  <Paragraphs>213</Paragraphs>
  <Slides>21</Slides>
  <Notes>18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Calibri</vt:lpstr>
      <vt:lpstr>Calibri Light</vt:lpstr>
      <vt:lpstr>Century Gothic</vt:lpstr>
      <vt:lpstr>Wingdings 3</vt:lpstr>
      <vt:lpstr>Arial</vt:lpstr>
      <vt:lpstr>Ion</vt:lpstr>
      <vt:lpstr>Operational Research on Care Groups</vt:lpstr>
      <vt:lpstr>Topics Explored</vt:lpstr>
      <vt:lpstr>Informants</vt:lpstr>
      <vt:lpstr>Perceived Roles and Responsibilities</vt:lpstr>
      <vt:lpstr>Barriers to Meeting Responsibilities</vt:lpstr>
      <vt:lpstr>What motivates NW, CGVs, and Promoters to participate?</vt:lpstr>
      <vt:lpstr>What discourages NW, CGVs, and Promoters from participating?</vt:lpstr>
      <vt:lpstr>Ideal Meeting Times</vt:lpstr>
      <vt:lpstr>Time Commitment</vt:lpstr>
      <vt:lpstr>Topics of Care Group Lessons </vt:lpstr>
      <vt:lpstr>Perceptions about the Quality of Trainings</vt:lpstr>
      <vt:lpstr>Current State of Care Groups and Neighbor Groups</vt:lpstr>
      <vt:lpstr>Current State of Home Visits</vt:lpstr>
      <vt:lpstr>Male Involvement</vt:lpstr>
      <vt:lpstr>Collecting and Managing Project Data</vt:lpstr>
      <vt:lpstr>Successes with the Training Cascade</vt:lpstr>
      <vt:lpstr>Challenges with the Training Cascade</vt:lpstr>
      <vt:lpstr>Requests for Incentives</vt:lpstr>
      <vt:lpstr>What stood out to you?</vt:lpstr>
      <vt:lpstr>Key Takeaways</vt:lpstr>
      <vt:lpstr>Recommendations?</vt:lpstr>
    </vt:vector>
  </TitlesOfParts>
  <Company/>
  <LinksUpToDate>false</LinksUpToDate>
  <SharedDoc>false</SharedDoc>
  <HyperlinksChanged>false</HyperlinksChanged>
  <AppVersion>15.0030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Operational Research on Care Groups</dc:title>
  <dc:creator>Dana Corbett</dc:creator>
  <cp:lastModifiedBy>Dana Corbett</cp:lastModifiedBy>
  <cp:revision>27</cp:revision>
  <dcterms:created xsi:type="dcterms:W3CDTF">2019-10-10T02:04:31Z</dcterms:created>
  <dcterms:modified xsi:type="dcterms:W3CDTF">2019-10-10T11:41:40Z</dcterms:modified>
</cp:coreProperties>
</file>